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52"/>
  </p:notesMasterIdLst>
  <p:handoutMasterIdLst>
    <p:handoutMasterId r:id="rId53"/>
  </p:handoutMasterIdLst>
  <p:sldIdLst>
    <p:sldId id="256" r:id="rId2"/>
    <p:sldId id="463" r:id="rId3"/>
    <p:sldId id="393" r:id="rId4"/>
    <p:sldId id="394" r:id="rId5"/>
    <p:sldId id="465" r:id="rId6"/>
    <p:sldId id="397" r:id="rId7"/>
    <p:sldId id="464" r:id="rId8"/>
    <p:sldId id="497" r:id="rId9"/>
    <p:sldId id="398" r:id="rId10"/>
    <p:sldId id="399" r:id="rId11"/>
    <p:sldId id="503" r:id="rId12"/>
    <p:sldId id="400" r:id="rId13"/>
    <p:sldId id="499" r:id="rId14"/>
    <p:sldId id="500" r:id="rId15"/>
    <p:sldId id="501" r:id="rId16"/>
    <p:sldId id="502" r:id="rId17"/>
    <p:sldId id="1766" r:id="rId18"/>
    <p:sldId id="498" r:id="rId19"/>
    <p:sldId id="504" r:id="rId20"/>
    <p:sldId id="505" r:id="rId21"/>
    <p:sldId id="506" r:id="rId22"/>
    <p:sldId id="404" r:id="rId23"/>
    <p:sldId id="470" r:id="rId24"/>
    <p:sldId id="408" r:id="rId25"/>
    <p:sldId id="507" r:id="rId26"/>
    <p:sldId id="474" r:id="rId27"/>
    <p:sldId id="508" r:id="rId28"/>
    <p:sldId id="471" r:id="rId29"/>
    <p:sldId id="1765" r:id="rId30"/>
    <p:sldId id="1767" r:id="rId31"/>
    <p:sldId id="1768" r:id="rId32"/>
    <p:sldId id="412" r:id="rId33"/>
    <p:sldId id="413" r:id="rId34"/>
    <p:sldId id="472" r:id="rId35"/>
    <p:sldId id="473" r:id="rId36"/>
    <p:sldId id="416" r:id="rId37"/>
    <p:sldId id="420" r:id="rId38"/>
    <p:sldId id="421" r:id="rId39"/>
    <p:sldId id="1770" r:id="rId40"/>
    <p:sldId id="425" r:id="rId41"/>
    <p:sldId id="509" r:id="rId42"/>
    <p:sldId id="415" r:id="rId43"/>
    <p:sldId id="510" r:id="rId44"/>
    <p:sldId id="513" r:id="rId45"/>
    <p:sldId id="512" r:id="rId46"/>
    <p:sldId id="1761" r:id="rId47"/>
    <p:sldId id="1762" r:id="rId48"/>
    <p:sldId id="1763" r:id="rId49"/>
    <p:sldId id="1764" r:id="rId50"/>
    <p:sldId id="475" r:id="rId5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90" autoAdjust="0"/>
    <p:restoredTop sz="88324" autoAdjust="0"/>
  </p:normalViewPr>
  <p:slideViewPr>
    <p:cSldViewPr>
      <p:cViewPr varScale="1">
        <p:scale>
          <a:sx n="111" d="100"/>
          <a:sy n="111" d="100"/>
        </p:scale>
        <p:origin x="1680" y="200"/>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2/13/19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2/13/19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extLst>
      <p:ext uri="{BB962C8B-B14F-4D97-AF65-F5344CB8AC3E}">
        <p14:creationId xmlns:p14="http://schemas.microsoft.com/office/powerpoint/2010/main" val="1350895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gives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summary, skip-gram trains a probabilistic classifier that, given a test target word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and its context window of </a:t>
            </a:r>
            <a:r>
              <a:rPr lang="en-US" sz="1200" i="1" kern="1200" dirty="0" smtClean="0">
                <a:solidFill>
                  <a:schemeClr val="tx1"/>
                </a:solidFill>
                <a:effectLst/>
                <a:latin typeface="+mn-lt"/>
                <a:ea typeface="+mn-ea"/>
                <a:cs typeface="+mn-cs"/>
              </a:rPr>
              <a:t>k </a:t>
            </a:r>
            <a:r>
              <a:rPr lang="en-US" sz="1200" kern="1200" dirty="0" smtClean="0">
                <a:solidFill>
                  <a:schemeClr val="tx1"/>
                </a:solidFill>
                <a:effectLst/>
                <a:latin typeface="+mn-lt"/>
                <a:ea typeface="+mn-ea"/>
                <a:cs typeface="+mn-cs"/>
              </a:rPr>
              <a:t>words </a:t>
            </a:r>
            <a:r>
              <a:rPr lang="en-US" sz="1200" i="1" kern="120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1:</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of the target word with each context word. We could thus compute this probability if only we had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543949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OK, so now</a:t>
            </a:r>
            <a:r>
              <a:rPr lang="en-US" baseline="0" dirty="0" smtClean="0"/>
              <a:t> we have a way of computing the probability of p(+ | t, c), he probability that c </a:t>
            </a:r>
            <a:r>
              <a:rPr lang="en-US" sz="1200" kern="1200" dirty="0" smtClean="0">
                <a:solidFill>
                  <a:schemeClr val="tx1"/>
                </a:solidFill>
                <a:effectLst/>
                <a:latin typeface="+mn-lt"/>
                <a:ea typeface="+mn-ea"/>
                <a:cs typeface="+mn-cs"/>
              </a:rPr>
              <a:t>is a real context word for t.  BUT,</a:t>
            </a:r>
            <a:r>
              <a:rPr lang="en-US" sz="1200" kern="1200" baseline="0" dirty="0" smtClean="0">
                <a:solidFill>
                  <a:schemeClr val="tx1"/>
                </a:solidFill>
                <a:effectLst/>
                <a:latin typeface="+mn-lt"/>
                <a:ea typeface="+mn-ea"/>
                <a:cs typeface="+mn-cs"/>
              </a:rPr>
              <a:t> we need </a:t>
            </a:r>
            <a:r>
              <a:rPr lang="en-US" sz="1200" kern="1200" baseline="0" dirty="0" err="1" smtClean="0">
                <a:solidFill>
                  <a:schemeClr val="tx1"/>
                </a:solidFill>
                <a:effectLst/>
                <a:latin typeface="+mn-lt"/>
                <a:ea typeface="+mn-ea"/>
                <a:cs typeface="+mn-cs"/>
              </a:rPr>
              <a:t>embeddings</a:t>
            </a:r>
            <a:r>
              <a:rPr lang="en-US" sz="1200" kern="1200" baseline="0" dirty="0" smtClean="0">
                <a:solidFill>
                  <a:schemeClr val="tx1"/>
                </a:solidFill>
                <a:effectLst/>
                <a:latin typeface="+mn-lt"/>
                <a:ea typeface="+mn-ea"/>
                <a:cs typeface="+mn-cs"/>
              </a:rPr>
              <a:t> for t and c to do it.</a:t>
            </a:r>
            <a:endParaRPr lang="mr-IN"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809197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k = 2, so we are picking twice</a:t>
            </a:r>
            <a:r>
              <a:rPr lang="en-US" baseline="0" dirty="0" smtClean="0"/>
              <a:t> as many negative training examples as positive ones.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840759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noise words are chosen according to their weighted unigram frequency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α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where α is a weight. If we were sampling according to unweighted </a:t>
            </a:r>
            <a:r>
              <a:rPr lang="en-US" sz="1200" kern="1200" dirty="0" err="1" smtClean="0">
                <a:solidFill>
                  <a:schemeClr val="tx1"/>
                </a:solidFill>
                <a:effectLst/>
                <a:latin typeface="+mn-lt"/>
                <a:ea typeface="+mn-ea"/>
                <a:cs typeface="+mn-cs"/>
              </a:rPr>
              <a:t>fre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quency</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it would mean that with unigram probability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the</a:t>
            </a:r>
            <a:r>
              <a:rPr lang="en-US" sz="1200" kern="1200" dirty="0" smtClean="0">
                <a:solidFill>
                  <a:schemeClr val="tx1"/>
                </a:solidFill>
                <a:effectLst/>
                <a:latin typeface="+mn-lt"/>
                <a:ea typeface="+mn-ea"/>
                <a:cs typeface="+mn-cs"/>
              </a:rPr>
              <a:t>”) we would choose the word </a:t>
            </a:r>
            <a:r>
              <a:rPr lang="en-US" sz="1200" i="1" kern="1200" dirty="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rPr>
              <a:t>as a noise word, with unigram probability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aardvark</a:t>
            </a:r>
            <a:r>
              <a:rPr lang="en-US" sz="1200" kern="1200" dirty="0" smtClean="0">
                <a:solidFill>
                  <a:schemeClr val="tx1"/>
                </a:solidFill>
                <a:effectLst/>
                <a:latin typeface="+mn-lt"/>
                <a:ea typeface="+mn-ea"/>
                <a:cs typeface="+mn-cs"/>
              </a:rPr>
              <a:t>”) we would </a:t>
            </a:r>
            <a:endParaRPr lang="en-US" dirty="0" smtClean="0"/>
          </a:p>
          <a:p>
            <a:r>
              <a:rPr lang="en-US" sz="1200" kern="1200" dirty="0" smtClean="0">
                <a:solidFill>
                  <a:schemeClr val="tx1"/>
                </a:solidFill>
                <a:effectLst/>
                <a:latin typeface="+mn-lt"/>
                <a:ea typeface="+mn-ea"/>
                <a:cs typeface="+mn-cs"/>
              </a:rPr>
              <a:t>choose </a:t>
            </a:r>
            <a:r>
              <a:rPr lang="en-US" sz="1200" i="1" kern="1200" dirty="0" smtClean="0">
                <a:solidFill>
                  <a:schemeClr val="tx1"/>
                </a:solidFill>
                <a:effectLst/>
                <a:latin typeface="+mn-lt"/>
                <a:ea typeface="+mn-ea"/>
                <a:cs typeface="+mn-cs"/>
              </a:rPr>
              <a:t>aardvark</a:t>
            </a:r>
            <a:r>
              <a:rPr lang="en-US" sz="1200" kern="1200" dirty="0" smtClean="0">
                <a:solidFill>
                  <a:schemeClr val="tx1"/>
                </a:solidFill>
                <a:effectLst/>
                <a:latin typeface="+mn-lt"/>
                <a:ea typeface="+mn-ea"/>
                <a:cs typeface="+mn-cs"/>
              </a:rPr>
              <a:t>, and so on. But in practice it is common to set α = .75, i.e. use the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weighting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^.75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894812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88693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Given the set of positive and negative training instances, and an initial set of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the goal of the learning algorithm is to adjust those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such that we </a:t>
            </a:r>
            <a:endParaRPr lang="en-US" dirty="0" smtClean="0"/>
          </a:p>
          <a:p>
            <a:r>
              <a:rPr lang="en-US" sz="1200" kern="1200" dirty="0" smtClean="0">
                <a:solidFill>
                  <a:schemeClr val="tx1"/>
                </a:solidFill>
                <a:effectLst/>
                <a:latin typeface="+mn-lt"/>
                <a:ea typeface="+mn-ea"/>
                <a:cs typeface="+mn-cs"/>
              </a:rPr>
              <a:t>• Maximize the similarity of the target word, context word pairs (</a:t>
            </a:r>
            <a:r>
              <a:rPr lang="en-US" sz="1200" kern="1200" dirty="0" err="1" smtClean="0">
                <a:solidFill>
                  <a:schemeClr val="tx1"/>
                </a:solidFill>
                <a:effectLst/>
                <a:latin typeface="+mn-lt"/>
                <a:ea typeface="+mn-ea"/>
                <a:cs typeface="+mn-cs"/>
              </a:rPr>
              <a:t>t,c</a:t>
            </a:r>
            <a:r>
              <a:rPr lang="en-US" sz="1200" kern="1200" dirty="0" smtClean="0">
                <a:solidFill>
                  <a:schemeClr val="tx1"/>
                </a:solidFill>
                <a:effectLst/>
                <a:latin typeface="+mn-lt"/>
                <a:ea typeface="+mn-ea"/>
                <a:cs typeface="+mn-cs"/>
              </a:rPr>
              <a:t>) drawn from the positive examples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Minimize the similarity of the (</a:t>
            </a:r>
            <a:r>
              <a:rPr lang="en-US" sz="1200" kern="1200" dirty="0" err="1" smtClean="0">
                <a:solidFill>
                  <a:schemeClr val="tx1"/>
                </a:solidFill>
                <a:effectLst/>
                <a:latin typeface="+mn-lt"/>
                <a:ea typeface="+mn-ea"/>
                <a:cs typeface="+mn-cs"/>
              </a:rPr>
              <a:t>t,c</a:t>
            </a:r>
            <a:r>
              <a:rPr lang="en-US" sz="1200" kern="1200" dirty="0" smtClean="0">
                <a:solidFill>
                  <a:schemeClr val="tx1"/>
                </a:solidFill>
                <a:effectLst/>
                <a:latin typeface="+mn-lt"/>
                <a:ea typeface="+mn-ea"/>
                <a:cs typeface="+mn-cs"/>
              </a:rPr>
              <a:t>) pairs drawn from the negative examples.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507136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want to maximize the dot product of the word with the actual context words, and minimize the dot products of the word with the </a:t>
            </a:r>
            <a:r>
              <a:rPr lang="en-US" sz="1200" i="1" kern="1200" dirty="0" smtClean="0">
                <a:solidFill>
                  <a:schemeClr val="tx1"/>
                </a:solidFill>
                <a:effectLst/>
                <a:latin typeface="+mn-lt"/>
                <a:ea typeface="+mn-ea"/>
                <a:cs typeface="+mn-cs"/>
              </a:rPr>
              <a:t>k </a:t>
            </a:r>
            <a:r>
              <a:rPr lang="en-US" sz="1200" kern="1200" dirty="0" smtClean="0">
                <a:solidFill>
                  <a:schemeClr val="tx1"/>
                </a:solidFill>
                <a:effectLst/>
                <a:latin typeface="+mn-lt"/>
                <a:ea typeface="+mn-ea"/>
                <a:cs typeface="+mn-cs"/>
              </a:rPr>
              <a:t>negative sampled non-neighbor words.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can then use stochastic gradient descent to train to this objective, iteratively modifying the parameters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each target word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and each context word or noise word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in the vocabulary) to maximize the objective.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endParaRPr lang="en-US" dirty="0" smtClean="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872799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skip-gram model tries to shift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so the target embedding (here for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are closer to (have a higher dot product with) context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nearby words (here </a:t>
            </a:r>
            <a:r>
              <a:rPr lang="en-US" sz="1200" i="1" kern="1200" dirty="0" smtClean="0">
                <a:solidFill>
                  <a:schemeClr val="tx1"/>
                </a:solidFill>
                <a:effectLst/>
                <a:latin typeface="+mn-lt"/>
                <a:ea typeface="+mn-ea"/>
                <a:cs typeface="+mn-cs"/>
              </a:rPr>
              <a:t>jam</a:t>
            </a:r>
            <a:r>
              <a:rPr lang="en-US" sz="1200" kern="1200" dirty="0" smtClean="0">
                <a:solidFill>
                  <a:schemeClr val="tx1"/>
                </a:solidFill>
                <a:effectLst/>
                <a:latin typeface="+mn-lt"/>
                <a:ea typeface="+mn-ea"/>
                <a:cs typeface="+mn-cs"/>
              </a:rPr>
              <a:t>) and further from (have a lower dot product with) context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words that don’t occur nearby (here </a:t>
            </a:r>
            <a:r>
              <a:rPr lang="en-US" sz="1200" i="1" kern="1200" dirty="0" smtClean="0">
                <a:solidFill>
                  <a:schemeClr val="tx1"/>
                </a:solidFill>
                <a:effectLst/>
                <a:latin typeface="+mn-lt"/>
                <a:ea typeface="+mn-ea"/>
                <a:cs typeface="+mn-cs"/>
              </a:rPr>
              <a:t>aardvark</a:t>
            </a:r>
            <a:r>
              <a:rPr 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that the skip-gram model thus actually learns </a:t>
            </a:r>
            <a:r>
              <a:rPr lang="en-US" sz="1200" b="0" kern="1200" dirty="0" smtClean="0">
                <a:solidFill>
                  <a:schemeClr val="tx1"/>
                </a:solidFill>
                <a:effectLst/>
                <a:latin typeface="+mn-lt"/>
                <a:ea typeface="+mn-ea"/>
                <a:cs typeface="+mn-cs"/>
              </a:rPr>
              <a:t>two </a:t>
            </a:r>
            <a:r>
              <a:rPr lang="en-US" sz="1200" kern="1200" dirty="0" smtClean="0">
                <a:solidFill>
                  <a:schemeClr val="tx1"/>
                </a:solidFill>
                <a:effectLst/>
                <a:latin typeface="+mn-lt"/>
                <a:ea typeface="+mn-ea"/>
                <a:cs typeface="+mn-cs"/>
              </a:rPr>
              <a:t>separate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each word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the </a:t>
            </a:r>
            <a:r>
              <a:rPr lang="en-US" sz="1200" b="0" kern="1200" dirty="0" smtClean="0">
                <a:solidFill>
                  <a:schemeClr val="tx1"/>
                </a:solidFill>
                <a:effectLst/>
                <a:latin typeface="+mn-lt"/>
                <a:ea typeface="+mn-ea"/>
                <a:cs typeface="+mn-cs"/>
              </a:rPr>
              <a:t>target embedding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and the </a:t>
            </a:r>
            <a:r>
              <a:rPr lang="en-US" sz="1200" b="0" kern="1200" dirty="0" smtClean="0">
                <a:solidFill>
                  <a:schemeClr val="tx1"/>
                </a:solidFill>
                <a:effectLst/>
                <a:latin typeface="+mn-lt"/>
                <a:ea typeface="+mn-ea"/>
                <a:cs typeface="+mn-cs"/>
              </a:rPr>
              <a:t>context embedding </a:t>
            </a:r>
            <a:r>
              <a:rPr lang="en-US" sz="1200" i="1" kern="120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 These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are stored in two matrices, the </a:t>
            </a:r>
            <a:r>
              <a:rPr lang="en-US" sz="1200" b="0" kern="1200" dirty="0" smtClean="0">
                <a:solidFill>
                  <a:schemeClr val="tx1"/>
                </a:solidFill>
                <a:effectLst/>
                <a:latin typeface="+mn-lt"/>
                <a:ea typeface="+mn-ea"/>
                <a:cs typeface="+mn-cs"/>
              </a:rPr>
              <a:t>target matrix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and the </a:t>
            </a:r>
            <a:r>
              <a:rPr lang="en-US" sz="1200" b="0" kern="1200" dirty="0" smtClean="0">
                <a:solidFill>
                  <a:schemeClr val="tx1"/>
                </a:solidFill>
                <a:effectLst/>
                <a:latin typeface="+mn-lt"/>
                <a:ea typeface="+mn-ea"/>
                <a:cs typeface="+mn-cs"/>
              </a:rPr>
              <a:t>context matrix </a:t>
            </a:r>
            <a:r>
              <a:rPr lang="en-US" sz="1200" i="1" kern="120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 So each row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the target matrix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is the 1 × </a:t>
            </a:r>
            <a:r>
              <a:rPr lang="en-US" sz="1200" i="1" kern="1200" dirty="0" smtClean="0">
                <a:solidFill>
                  <a:schemeClr val="tx1"/>
                </a:solidFill>
                <a:effectLst/>
                <a:latin typeface="+mn-lt"/>
                <a:ea typeface="+mn-ea"/>
                <a:cs typeface="+mn-cs"/>
              </a:rPr>
              <a:t>d </a:t>
            </a:r>
            <a:r>
              <a:rPr lang="en-US" sz="1200" kern="1200" dirty="0" smtClean="0">
                <a:solidFill>
                  <a:schemeClr val="tx1"/>
                </a:solidFill>
                <a:effectLst/>
                <a:latin typeface="+mn-lt"/>
                <a:ea typeface="+mn-ea"/>
                <a:cs typeface="+mn-cs"/>
              </a:rPr>
              <a:t>vector embedding </a:t>
            </a:r>
            <a:r>
              <a:rPr lang="en-US" sz="1200" i="1" kern="1200" dirty="0" err="1" smtClean="0">
                <a:solidFill>
                  <a:schemeClr val="tx1"/>
                </a:solidFill>
                <a:effectLst/>
                <a:latin typeface="+mn-lt"/>
                <a:ea typeface="+mn-ea"/>
                <a:cs typeface="+mn-cs"/>
              </a:rPr>
              <a:t>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for word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the vocabulary </a:t>
            </a:r>
            <a:r>
              <a:rPr lang="en-US" sz="1200" i="1" kern="1200" dirty="0" smtClean="0">
                <a:solidFill>
                  <a:schemeClr val="tx1"/>
                </a:solidFill>
                <a:effectLst/>
                <a:latin typeface="+mn-lt"/>
                <a:ea typeface="+mn-ea"/>
                <a:cs typeface="+mn-cs"/>
              </a:rPr>
              <a:t>V </a:t>
            </a:r>
            <a:r>
              <a:rPr lang="en-US" sz="1200" kern="1200" dirty="0" smtClean="0">
                <a:solidFill>
                  <a:schemeClr val="tx1"/>
                </a:solidFill>
                <a:effectLst/>
                <a:latin typeface="+mn-lt"/>
                <a:ea typeface="+mn-ea"/>
                <a:cs typeface="+mn-cs"/>
              </a:rPr>
              <a:t>, and each column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the context matrix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is a </a:t>
            </a:r>
            <a:r>
              <a:rPr lang="en-US" sz="1200" i="1" kern="1200" dirty="0" smtClean="0">
                <a:solidFill>
                  <a:schemeClr val="tx1"/>
                </a:solidFill>
                <a:effectLst/>
                <a:latin typeface="+mn-lt"/>
                <a:ea typeface="+mn-ea"/>
                <a:cs typeface="+mn-cs"/>
              </a:rPr>
              <a:t>d </a:t>
            </a:r>
            <a:r>
              <a:rPr lang="en-US" sz="1200" kern="1200" dirty="0" smtClean="0">
                <a:solidFill>
                  <a:schemeClr val="tx1"/>
                </a:solidFill>
                <a:effectLst/>
                <a:latin typeface="+mn-lt"/>
                <a:ea typeface="+mn-ea"/>
                <a:cs typeface="+mn-cs"/>
              </a:rPr>
              <a:t>× 1 vector embedding </a:t>
            </a:r>
            <a:r>
              <a:rPr lang="en-US" sz="1200" i="1" kern="1200" dirty="0" smtClean="0">
                <a:solidFill>
                  <a:schemeClr val="tx1"/>
                </a:solidFill>
                <a:effectLst/>
                <a:latin typeface="+mn-lt"/>
                <a:ea typeface="+mn-ea"/>
                <a:cs typeface="+mn-cs"/>
              </a:rPr>
              <a:t>ci </a:t>
            </a:r>
            <a:r>
              <a:rPr lang="en-US" sz="1200" kern="1200" dirty="0" smtClean="0">
                <a:solidFill>
                  <a:schemeClr val="tx1"/>
                </a:solidFill>
                <a:effectLst/>
                <a:latin typeface="+mn-lt"/>
                <a:ea typeface="+mn-ea"/>
                <a:cs typeface="+mn-cs"/>
              </a:rPr>
              <a:t>for word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a:t>
            </a:r>
            <a:r>
              <a:rPr lang="en-US" sz="1200" i="1" kern="1200" dirty="0" smtClean="0">
                <a:solidFill>
                  <a:schemeClr val="tx1"/>
                </a:solidFill>
                <a:effectLst/>
                <a:latin typeface="+mn-lt"/>
                <a:ea typeface="+mn-ea"/>
                <a:cs typeface="+mn-cs"/>
              </a:rPr>
              <a:t>V </a:t>
            </a:r>
            <a:r>
              <a:rPr lang="en-US" sz="1200" kern="1200" dirty="0" smtClean="0">
                <a:solidFill>
                  <a:schemeClr val="tx1"/>
                </a:solidFill>
                <a:effectLst/>
                <a:latin typeface="+mn-lt"/>
                <a:ea typeface="+mn-ea"/>
                <a:cs typeface="+mn-cs"/>
              </a:rPr>
              <a:t>. This figure shows an intuition of the learning task for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encoded in these two matrices.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07196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learning algorithm starts with randomly initialized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matrices, and then walks through the training corpus using gradient descent to move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so as to maximize the objective in Eq. 6.34. Thus the matrices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function as the parameters </a:t>
            </a:r>
            <a:r>
              <a:rPr lang="en-US" sz="1200" kern="1200" dirty="0" err="1" smtClean="0">
                <a:solidFill>
                  <a:schemeClr val="tx1"/>
                </a:solidFill>
                <a:effectLst/>
                <a:latin typeface="+mn-lt"/>
                <a:ea typeface="+mn-ea"/>
                <a:cs typeface="+mn-cs"/>
              </a:rPr>
              <a:t>θ</a:t>
            </a:r>
            <a:r>
              <a:rPr lang="en-US" sz="1200" kern="1200" dirty="0" smtClean="0">
                <a:solidFill>
                  <a:schemeClr val="tx1"/>
                </a:solidFill>
                <a:effectLst/>
                <a:latin typeface="+mn-lt"/>
                <a:ea typeface="+mn-ea"/>
                <a:cs typeface="+mn-cs"/>
              </a:rPr>
              <a:t> that logistic regression is tuning. </a:t>
            </a:r>
            <a:endParaRPr lang="en-US" dirty="0" smtClean="0"/>
          </a:p>
          <a:p>
            <a:endParaRPr lang="en-US" dirty="0" smtClean="0"/>
          </a:p>
          <a:p>
            <a:r>
              <a:rPr lang="en-US" sz="1200" kern="1200" dirty="0" smtClean="0">
                <a:solidFill>
                  <a:schemeClr val="tx1"/>
                </a:solidFill>
                <a:effectLst/>
                <a:latin typeface="+mn-lt"/>
                <a:ea typeface="+mn-ea"/>
                <a:cs typeface="+mn-cs"/>
              </a:rPr>
              <a:t>Once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are learned, we’ll have two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each word </a:t>
            </a:r>
            <a:r>
              <a:rPr lang="en-US" sz="1200" i="1" kern="1200" dirty="0" err="1" smtClean="0">
                <a:solidFill>
                  <a:schemeClr val="tx1"/>
                </a:solidFill>
                <a:effectLst/>
                <a:latin typeface="+mn-lt"/>
                <a:ea typeface="+mn-ea"/>
                <a:cs typeface="+mn-cs"/>
              </a:rPr>
              <a:t>wi</a:t>
            </a:r>
            <a:r>
              <a:rPr lang="en-US" sz="1200"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ci </a:t>
            </a:r>
            <a:r>
              <a:rPr lang="en-US" sz="1200" kern="1200" dirty="0" smtClean="0">
                <a:solidFill>
                  <a:schemeClr val="tx1"/>
                </a:solidFill>
                <a:effectLst/>
                <a:latin typeface="+mn-lt"/>
                <a:ea typeface="+mn-ea"/>
                <a:cs typeface="+mn-cs"/>
              </a:rPr>
              <a:t>. We can choose to throw away the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matrix and just keep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 in which case each word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will be represented by the vector </a:t>
            </a:r>
            <a:r>
              <a:rPr lang="en-US" sz="1200" i="1" kern="1200" dirty="0" err="1" smtClean="0">
                <a:solidFill>
                  <a:schemeClr val="tx1"/>
                </a:solidFill>
                <a:effectLst/>
                <a:latin typeface="+mn-lt"/>
                <a:ea typeface="+mn-ea"/>
                <a:cs typeface="+mn-cs"/>
              </a:rPr>
              <a:t>ti</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Alternatively we can add the two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together, using the summed </a:t>
            </a:r>
            <a:r>
              <a:rPr lang="en-US" sz="1200" kern="1200" dirty="0" err="1" smtClean="0">
                <a:solidFill>
                  <a:schemeClr val="tx1"/>
                </a:solidFill>
                <a:effectLst/>
                <a:latin typeface="+mn-lt"/>
                <a:ea typeface="+mn-ea"/>
                <a:cs typeface="+mn-cs"/>
              </a:rPr>
              <a:t>em</a:t>
            </a:r>
            <a:r>
              <a:rPr lang="en-US" sz="1200" kern="1200" dirty="0" smtClean="0">
                <a:solidFill>
                  <a:schemeClr val="tx1"/>
                </a:solidFill>
                <a:effectLst/>
                <a:latin typeface="+mn-lt"/>
                <a:ea typeface="+mn-ea"/>
                <a:cs typeface="+mn-cs"/>
              </a:rPr>
              <a:t>- bedding </a:t>
            </a:r>
            <a:r>
              <a:rPr lang="en-US" sz="1200" i="1" kern="1200" dirty="0" err="1" smtClean="0">
                <a:solidFill>
                  <a:schemeClr val="tx1"/>
                </a:solidFill>
                <a:effectLst/>
                <a:latin typeface="+mn-lt"/>
                <a:ea typeface="+mn-ea"/>
                <a:cs typeface="+mn-cs"/>
              </a:rPr>
              <a:t>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ci </a:t>
            </a:r>
            <a:r>
              <a:rPr lang="en-US" sz="1200" kern="1200" dirty="0" smtClean="0">
                <a:solidFill>
                  <a:schemeClr val="tx1"/>
                </a:solidFill>
                <a:effectLst/>
                <a:latin typeface="+mn-lt"/>
                <a:ea typeface="+mn-ea"/>
                <a:cs typeface="+mn-cs"/>
              </a:rPr>
              <a:t>as the new </a:t>
            </a:r>
            <a:r>
              <a:rPr lang="en-US" sz="1200" i="1" kern="1200" dirty="0" smtClean="0">
                <a:solidFill>
                  <a:schemeClr val="tx1"/>
                </a:solidFill>
                <a:effectLst/>
                <a:latin typeface="+mn-lt"/>
                <a:ea typeface="+mn-ea"/>
                <a:cs typeface="+mn-cs"/>
              </a:rPr>
              <a:t>d</a:t>
            </a:r>
            <a:r>
              <a:rPr lang="en-US" sz="1200" kern="1200" dirty="0" smtClean="0">
                <a:solidFill>
                  <a:schemeClr val="tx1"/>
                </a:solidFill>
                <a:effectLst/>
                <a:latin typeface="+mn-lt"/>
                <a:ea typeface="+mn-ea"/>
                <a:cs typeface="+mn-cs"/>
              </a:rPr>
              <a:t>-dimensional embedding, or we can concatenate them into an embedding of dimensionality 2</a:t>
            </a:r>
            <a:r>
              <a:rPr lang="en-US" sz="1200" i="1" kern="1200" dirty="0" smtClean="0">
                <a:solidFill>
                  <a:schemeClr val="tx1"/>
                </a:solidFill>
                <a:effectLst/>
                <a:latin typeface="+mn-lt"/>
                <a:ea typeface="+mn-ea"/>
                <a:cs typeface="+mn-cs"/>
              </a:rPr>
              <a:t>d</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126927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Logistic regression is covered</a:t>
            </a:r>
            <a:r>
              <a:rPr lang="en-US" baseline="0" dirty="0" smtClean="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025464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840628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Analogy </a:t>
            </a:r>
            <a:r>
              <a:rPr lang="en-US" sz="1200" kern="1200" dirty="0" smtClean="0">
                <a:solidFill>
                  <a:schemeClr val="tx1"/>
                </a:solidFill>
                <a:effectLst/>
                <a:latin typeface="+mn-lt"/>
                <a:ea typeface="+mn-ea"/>
                <a:cs typeface="+mn-cs"/>
              </a:rPr>
              <a:t>Another semantic property of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is their ability to capture re- </a:t>
            </a:r>
            <a:r>
              <a:rPr lang="en-US" sz="1200" kern="1200" dirty="0" err="1" smtClean="0">
                <a:solidFill>
                  <a:schemeClr val="tx1"/>
                </a:solidFill>
                <a:effectLst/>
                <a:latin typeface="+mn-lt"/>
                <a:ea typeface="+mn-ea"/>
                <a:cs typeface="+mn-cs"/>
              </a:rPr>
              <a:t>lational</a:t>
            </a:r>
            <a:r>
              <a:rPr lang="en-US" sz="1200" kern="1200" dirty="0" smtClean="0">
                <a:solidFill>
                  <a:schemeClr val="tx1"/>
                </a:solidFill>
                <a:effectLst/>
                <a:latin typeface="+mn-lt"/>
                <a:ea typeface="+mn-ea"/>
                <a:cs typeface="+mn-cs"/>
              </a:rPr>
              <a:t> meanings. </a:t>
            </a:r>
            <a:r>
              <a:rPr lang="en-US" sz="1200" kern="1200" dirty="0" err="1" smtClean="0">
                <a:solidFill>
                  <a:schemeClr val="tx1"/>
                </a:solidFill>
                <a:effectLst/>
                <a:latin typeface="+mn-lt"/>
                <a:ea typeface="+mn-ea"/>
                <a:cs typeface="+mn-cs"/>
              </a:rPr>
              <a:t>Mikolov</a:t>
            </a:r>
            <a:r>
              <a:rPr lang="en-US" sz="1200" kern="1200" dirty="0" smtClean="0">
                <a:solidFill>
                  <a:schemeClr val="tx1"/>
                </a:solidFill>
                <a:effectLst/>
                <a:latin typeface="+mn-lt"/>
                <a:ea typeface="+mn-ea"/>
                <a:cs typeface="+mn-cs"/>
              </a:rPr>
              <a:t> et al. (2013b) and Levy and Goldberg (2014b) show that the </a:t>
            </a:r>
            <a:r>
              <a:rPr lang="en-US" sz="1200" i="1" kern="1200" dirty="0" smtClean="0">
                <a:solidFill>
                  <a:schemeClr val="tx1"/>
                </a:solidFill>
                <a:effectLst/>
                <a:latin typeface="+mn-lt"/>
                <a:ea typeface="+mn-ea"/>
                <a:cs typeface="+mn-cs"/>
              </a:rPr>
              <a:t>offsets </a:t>
            </a:r>
            <a:r>
              <a:rPr lang="en-US" sz="1200" kern="1200" dirty="0" smtClean="0">
                <a:solidFill>
                  <a:schemeClr val="tx1"/>
                </a:solidFill>
                <a:effectLst/>
                <a:latin typeface="+mn-lt"/>
                <a:ea typeface="+mn-ea"/>
                <a:cs typeface="+mn-cs"/>
              </a:rPr>
              <a:t>between vector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can capture some analogical relations between words. For example, the result of the expression vector(</a:t>
            </a:r>
            <a:r>
              <a:rPr lang="en-US" sz="1200" i="1" kern="1200" dirty="0" smtClean="0">
                <a:solidFill>
                  <a:schemeClr val="tx1"/>
                </a:solidFill>
                <a:effectLst/>
                <a:latin typeface="+mn-lt"/>
                <a:ea typeface="+mn-ea"/>
                <a:cs typeface="+mn-cs"/>
              </a:rPr>
              <a:t>‘king’</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vec</a:t>
            </a:r>
            <a:r>
              <a:rPr lang="en-US" sz="1200" kern="1200" dirty="0" smtClean="0">
                <a:solidFill>
                  <a:schemeClr val="tx1"/>
                </a:solidFill>
                <a:effectLst/>
                <a:latin typeface="+mn-lt"/>
                <a:ea typeface="+mn-ea"/>
                <a:cs typeface="+mn-cs"/>
              </a:rPr>
              <a:t>- tor(</a:t>
            </a:r>
            <a:r>
              <a:rPr lang="en-US" sz="1200" i="1" kern="1200" dirty="0" smtClean="0">
                <a:solidFill>
                  <a:schemeClr val="tx1"/>
                </a:solidFill>
                <a:effectLst/>
                <a:latin typeface="+mn-lt"/>
                <a:ea typeface="+mn-ea"/>
                <a:cs typeface="+mn-cs"/>
              </a:rPr>
              <a:t>‘man’</a:t>
            </a:r>
            <a:r>
              <a:rPr lang="en-US" sz="1200" kern="1200" dirty="0" smtClean="0">
                <a:solidFill>
                  <a:schemeClr val="tx1"/>
                </a:solidFill>
                <a:effectLst/>
                <a:latin typeface="+mn-lt"/>
                <a:ea typeface="+mn-ea"/>
                <a:cs typeface="+mn-cs"/>
              </a:rPr>
              <a:t>) + vector(</a:t>
            </a:r>
            <a:r>
              <a:rPr lang="en-US" sz="1200" i="1" kern="1200" dirty="0" smtClean="0">
                <a:solidFill>
                  <a:schemeClr val="tx1"/>
                </a:solidFill>
                <a:effectLst/>
                <a:latin typeface="+mn-lt"/>
                <a:ea typeface="+mn-ea"/>
                <a:cs typeface="+mn-cs"/>
              </a:rPr>
              <a:t>‘woman’</a:t>
            </a:r>
            <a:r>
              <a:rPr lang="en-US" sz="1200" kern="1200" dirty="0" smtClean="0">
                <a:solidFill>
                  <a:schemeClr val="tx1"/>
                </a:solidFill>
                <a:effectLst/>
                <a:latin typeface="+mn-lt"/>
                <a:ea typeface="+mn-ea"/>
                <a:cs typeface="+mn-cs"/>
              </a:rPr>
              <a:t>) is a vector close to vector(</a:t>
            </a:r>
            <a:r>
              <a:rPr lang="en-US" sz="1200" i="1" kern="1200" dirty="0" smtClean="0">
                <a:solidFill>
                  <a:schemeClr val="tx1"/>
                </a:solidFill>
                <a:effectLst/>
                <a:latin typeface="+mn-lt"/>
                <a:ea typeface="+mn-ea"/>
                <a:cs typeface="+mn-cs"/>
              </a:rPr>
              <a:t>‘queen’</a:t>
            </a:r>
            <a:r>
              <a:rPr lang="en-US" sz="1200" kern="1200" dirty="0" smtClean="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smtClean="0">
                <a:solidFill>
                  <a:schemeClr val="tx1"/>
                </a:solidFill>
                <a:effectLst/>
                <a:latin typeface="+mn-lt"/>
                <a:ea typeface="+mn-ea"/>
                <a:cs typeface="+mn-cs"/>
              </a:rPr>
              <a:t>‘Paris’</a:t>
            </a:r>
            <a:r>
              <a:rPr lang="en-US" sz="1200" kern="1200" dirty="0" smtClean="0">
                <a:solidFill>
                  <a:schemeClr val="tx1"/>
                </a:solidFill>
                <a:effectLst/>
                <a:latin typeface="+mn-lt"/>
                <a:ea typeface="+mn-ea"/>
                <a:cs typeface="+mn-cs"/>
              </a:rPr>
              <a:t>) - vector(</a:t>
            </a:r>
            <a:r>
              <a:rPr lang="en-US" sz="1200" i="1" kern="1200" dirty="0" smtClean="0">
                <a:solidFill>
                  <a:schemeClr val="tx1"/>
                </a:solidFill>
                <a:effectLst/>
                <a:latin typeface="+mn-lt"/>
                <a:ea typeface="+mn-ea"/>
                <a:cs typeface="+mn-cs"/>
              </a:rPr>
              <a:t>‘France’</a:t>
            </a:r>
            <a:r>
              <a:rPr lang="en-US" sz="1200" kern="1200" dirty="0" smtClean="0">
                <a:solidFill>
                  <a:schemeClr val="tx1"/>
                </a:solidFill>
                <a:effectLst/>
                <a:latin typeface="+mn-lt"/>
                <a:ea typeface="+mn-ea"/>
                <a:cs typeface="+mn-cs"/>
              </a:rPr>
              <a:t>) + vector(</a:t>
            </a:r>
            <a:r>
              <a:rPr lang="en-US" sz="1200" i="1" kern="1200" dirty="0" smtClean="0">
                <a:solidFill>
                  <a:schemeClr val="tx1"/>
                </a:solidFill>
                <a:effectLst/>
                <a:latin typeface="+mn-lt"/>
                <a:ea typeface="+mn-ea"/>
                <a:cs typeface="+mn-cs"/>
              </a:rPr>
              <a:t>‘Italy’</a:t>
            </a:r>
            <a:r>
              <a:rPr lang="en-US" sz="1200" kern="1200" dirty="0" smtClean="0">
                <a:solidFill>
                  <a:schemeClr val="tx1"/>
                </a:solidFill>
                <a:effectLst/>
                <a:latin typeface="+mn-lt"/>
                <a:ea typeface="+mn-ea"/>
                <a:cs typeface="+mn-cs"/>
              </a:rPr>
              <a:t>) results in a vector that is very close to vector(</a:t>
            </a:r>
            <a:r>
              <a:rPr lang="en-US" sz="1200" i="1" kern="1200" dirty="0" smtClean="0">
                <a:solidFill>
                  <a:schemeClr val="tx1"/>
                </a:solidFill>
                <a:effectLst/>
                <a:latin typeface="+mn-lt"/>
                <a:ea typeface="+mn-ea"/>
                <a:cs typeface="+mn-cs"/>
              </a:rPr>
              <a:t>‘Rome’</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489966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Relational properties of the vector space, shown by projecting vectors onto two dimensions. (a) ’king’ - ’man’ + ’woman’ is close to ’queen’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414444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Relational properties of the vector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offsets seem to capture comparative and superlative morphology (Pennington et al., 2014).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594559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smtClean="0">
                <a:solidFill>
                  <a:schemeClr val="tx1"/>
                </a:solidFill>
                <a:effectLst/>
                <a:latin typeface="+mn-lt"/>
                <a:ea typeface="+mn-ea"/>
                <a:cs typeface="+mn-cs"/>
              </a:rPr>
              <a:t>Embeddings</a:t>
            </a:r>
            <a:r>
              <a:rPr lang="en-US" sz="1200" b="0" kern="1200" dirty="0" smtClean="0">
                <a:solidFill>
                  <a:schemeClr val="tx1"/>
                </a:solidFill>
                <a:effectLst/>
                <a:latin typeface="+mn-lt"/>
                <a:ea typeface="+mn-ea"/>
                <a:cs typeface="+mn-cs"/>
              </a:rPr>
              <a:t> and Historical Semantics: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smtClean="0">
                <a:solidFill>
                  <a:schemeClr val="tx1"/>
                </a:solidFill>
                <a:effectLst/>
                <a:latin typeface="+mn-lt"/>
                <a:ea typeface="+mn-ea"/>
                <a:cs typeface="+mn-cs"/>
              </a:rPr>
              <a:t>Histori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cal</a:t>
            </a:r>
            <a:r>
              <a:rPr lang="en-US" sz="1200" kern="1200" dirty="0" smtClean="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82686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visualization of the semantic change of 3 words in English using </a:t>
            </a:r>
            <a:endParaRPr lang="en-US" dirty="0" smtClean="0"/>
          </a:p>
          <a:p>
            <a:r>
              <a:rPr lang="en-US" sz="1200" kern="1200" dirty="0" smtClean="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smtClean="0"/>
          </a:p>
          <a:p>
            <a:r>
              <a:rPr lang="en-US" sz="1200" kern="1200" dirty="0" smtClean="0">
                <a:solidFill>
                  <a:schemeClr val="tx1"/>
                </a:solidFill>
                <a:effectLst/>
                <a:latin typeface="+mn-lt"/>
                <a:ea typeface="+mn-ea"/>
                <a:cs typeface="+mn-cs"/>
              </a:rPr>
              <a:t>vectors see Section 5à8 for the visualization algorithm à A, The word gay shifted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the most recent (modern) time-point embedding space. Earlier points are com- </a:t>
            </a:r>
            <a:endParaRPr lang="en-US" dirty="0" smtClean="0"/>
          </a:p>
          <a:p>
            <a:r>
              <a:rPr lang="en-US" sz="1200" kern="1200" dirty="0" smtClean="0">
                <a:solidFill>
                  <a:schemeClr val="tx1"/>
                </a:solidFill>
                <a:effectLst/>
                <a:latin typeface="+mn-lt"/>
                <a:ea typeface="+mn-ea"/>
                <a:cs typeface="+mn-cs"/>
              </a:rPr>
              <a:t>from meaning </a:t>
            </a:r>
            <a:r>
              <a:rPr lang="en-US" sz="1200" kern="1200" dirty="0" err="1" smtClean="0">
                <a:solidFill>
                  <a:schemeClr val="tx1"/>
                </a:solidFill>
                <a:effectLst/>
                <a:latin typeface="+mn-lt"/>
                <a:ea typeface="+mn-ea"/>
                <a:cs typeface="+mn-cs"/>
              </a:rPr>
              <a:t>ÒcheerfulO</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ÒfrolicsomeO</a:t>
            </a:r>
            <a:r>
              <a:rPr lang="en-US" sz="1200" kern="1200" dirty="0" smtClean="0">
                <a:solidFill>
                  <a:schemeClr val="tx1"/>
                </a:solidFill>
                <a:effectLst/>
                <a:latin typeface="+mn-lt"/>
                <a:ea typeface="+mn-ea"/>
                <a:cs typeface="+mn-cs"/>
              </a:rPr>
              <a:t>́ to referring to </a:t>
            </a:r>
            <a:r>
              <a:rPr lang="en-US" sz="1200" kern="1200" dirty="0" err="1" smtClean="0">
                <a:solidFill>
                  <a:schemeClr val="tx1"/>
                </a:solidFill>
                <a:effectLst/>
                <a:latin typeface="+mn-lt"/>
                <a:ea typeface="+mn-ea"/>
                <a:cs typeface="+mn-cs"/>
              </a:rPr>
              <a:t>homosexualitya</a:t>
            </a:r>
            <a:r>
              <a:rPr lang="en-US" sz="1200" kern="1200" dirty="0" smtClean="0">
                <a:solidFill>
                  <a:schemeClr val="tx1"/>
                </a:solidFill>
                <a:effectLst/>
                <a:latin typeface="+mn-lt"/>
                <a:ea typeface="+mn-ea"/>
                <a:cs typeface="+mn-cs"/>
              </a:rPr>
              <a:t>̀ A, In the early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earlier historical embedding spaces. The visualizations show the changes in the </a:t>
            </a:r>
            <a:endParaRPr lang="en-US" dirty="0" smtClean="0"/>
          </a:p>
          <a:p>
            <a:r>
              <a:rPr lang="en-US" sz="1200" kern="1200" dirty="0" smtClean="0">
                <a:solidFill>
                  <a:schemeClr val="tx1"/>
                </a:solidFill>
                <a:effectLst/>
                <a:latin typeface="+mn-lt"/>
                <a:ea typeface="+mn-ea"/>
                <a:cs typeface="+mn-cs"/>
              </a:rPr>
              <a:t>2àth century broadcast referred to </a:t>
            </a:r>
            <a:r>
              <a:rPr lang="en-US" sz="1200" kern="1200" dirty="0" err="1" smtClean="0">
                <a:solidFill>
                  <a:schemeClr val="tx1"/>
                </a:solidFill>
                <a:effectLst/>
                <a:latin typeface="+mn-lt"/>
                <a:ea typeface="+mn-ea"/>
                <a:cs typeface="+mn-cs"/>
              </a:rPr>
              <a:t>Òcasting</a:t>
            </a:r>
            <a:r>
              <a:rPr lang="en-US" sz="1200" kern="1200" dirty="0" smtClean="0">
                <a:solidFill>
                  <a:schemeClr val="tx1"/>
                </a:solidFill>
                <a:effectLst/>
                <a:latin typeface="+mn-lt"/>
                <a:ea typeface="+mn-ea"/>
                <a:cs typeface="+mn-cs"/>
              </a:rPr>
              <a:t> out </a:t>
            </a:r>
            <a:r>
              <a:rPr lang="en-US" sz="1200" kern="1200" dirty="0" err="1" smtClean="0">
                <a:solidFill>
                  <a:schemeClr val="tx1"/>
                </a:solidFill>
                <a:effectLst/>
                <a:latin typeface="+mn-lt"/>
                <a:ea typeface="+mn-ea"/>
                <a:cs typeface="+mn-cs"/>
              </a:rPr>
              <a:t>seedsÓa</a:t>
            </a:r>
            <a:r>
              <a:rPr lang="en-US" sz="1200" kern="1200" dirty="0" smtClean="0">
                <a:solidFill>
                  <a:schemeClr val="tx1"/>
                </a:solidFill>
                <a:effectLst/>
                <a:latin typeface="+mn-lt"/>
                <a:ea typeface="+mn-ea"/>
                <a:cs typeface="+mn-cs"/>
              </a:rPr>
              <a:t>̀ with the rise of television and word </a:t>
            </a:r>
            <a:r>
              <a:rPr lang="en-US" sz="1200" i="1" kern="1200" dirty="0" smtClean="0">
                <a:solidFill>
                  <a:schemeClr val="tx1"/>
                </a:solidFill>
                <a:effectLst/>
                <a:latin typeface="+mn-lt"/>
                <a:ea typeface="+mn-ea"/>
                <a:cs typeface="+mn-cs"/>
              </a:rPr>
              <a:t>gay </a:t>
            </a:r>
            <a:r>
              <a:rPr lang="en-US" sz="1200" kern="1200" dirty="0" smtClean="0">
                <a:solidFill>
                  <a:schemeClr val="tx1"/>
                </a:solidFill>
                <a:effectLst/>
                <a:latin typeface="+mn-lt"/>
                <a:ea typeface="+mn-ea"/>
                <a:cs typeface="+mn-cs"/>
              </a:rPr>
              <a:t>from meanings related to “cheerful” or “frolicsome” to referring to homosexuality, </a:t>
            </a:r>
            <a:endParaRPr lang="en-US" dirty="0" smtClean="0"/>
          </a:p>
          <a:p>
            <a:r>
              <a:rPr lang="en-US" sz="1200" kern="1200" dirty="0" smtClean="0">
                <a:solidFill>
                  <a:schemeClr val="tx1"/>
                </a:solidFill>
                <a:effectLst/>
                <a:latin typeface="+mn-lt"/>
                <a:ea typeface="+mn-ea"/>
                <a:cs typeface="+mn-cs"/>
              </a:rPr>
              <a:t>radio its meaning shifted to </a:t>
            </a:r>
            <a:r>
              <a:rPr lang="en-US" sz="1200" kern="1200" dirty="0" err="1" smtClean="0">
                <a:solidFill>
                  <a:schemeClr val="tx1"/>
                </a:solidFill>
                <a:effectLst/>
                <a:latin typeface="+mn-lt"/>
                <a:ea typeface="+mn-ea"/>
                <a:cs typeface="+mn-cs"/>
              </a:rPr>
              <a:t>Òtransmitting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signalsÓa</a:t>
            </a:r>
            <a:r>
              <a:rPr lang="en-US" sz="1200" kern="1200" dirty="0" smtClean="0">
                <a:solidFill>
                  <a:schemeClr val="tx1"/>
                </a:solidFill>
                <a:effectLst/>
                <a:latin typeface="+mn-lt"/>
                <a:ea typeface="+mn-ea"/>
                <a:cs typeface="+mn-cs"/>
              </a:rPr>
              <a:t>̀ C, Awful underwent a process of the development of the modern “transmission” sense of </a:t>
            </a:r>
            <a:r>
              <a:rPr lang="en-US" sz="1200" i="1" kern="1200" dirty="0" smtClean="0">
                <a:solidFill>
                  <a:schemeClr val="tx1"/>
                </a:solidFill>
                <a:effectLst/>
                <a:latin typeface="+mn-lt"/>
                <a:ea typeface="+mn-ea"/>
                <a:cs typeface="+mn-cs"/>
              </a:rPr>
              <a:t>broadcast </a:t>
            </a:r>
            <a:r>
              <a:rPr lang="en-US" sz="1200" kern="1200" dirty="0" smtClean="0">
                <a:solidFill>
                  <a:schemeClr val="tx1"/>
                </a:solidFill>
                <a:effectLst/>
                <a:latin typeface="+mn-lt"/>
                <a:ea typeface="+mn-ea"/>
                <a:cs typeface="+mn-cs"/>
              </a:rPr>
              <a:t>from its original sense of </a:t>
            </a:r>
            <a:endParaRPr lang="en-US" dirty="0" smtClean="0"/>
          </a:p>
          <a:p>
            <a:r>
              <a:rPr lang="en-US" sz="1200" kern="1200" dirty="0" smtClean="0">
                <a:solidFill>
                  <a:schemeClr val="tx1"/>
                </a:solidFill>
                <a:effectLst/>
                <a:latin typeface="+mn-lt"/>
                <a:ea typeface="+mn-ea"/>
                <a:cs typeface="+mn-cs"/>
              </a:rPr>
              <a:t>pejoration, as it shifted from meaning </a:t>
            </a:r>
            <a:r>
              <a:rPr lang="en-US" sz="1200" kern="1200" dirty="0" err="1" smtClean="0">
                <a:solidFill>
                  <a:schemeClr val="tx1"/>
                </a:solidFill>
                <a:effectLst/>
                <a:latin typeface="+mn-lt"/>
                <a:ea typeface="+mn-ea"/>
                <a:cs typeface="+mn-cs"/>
              </a:rPr>
              <a:t>Òfull</a:t>
            </a:r>
            <a:r>
              <a:rPr lang="en-US" sz="1200" kern="1200" dirty="0" smtClean="0">
                <a:solidFill>
                  <a:schemeClr val="tx1"/>
                </a:solidFill>
                <a:effectLst/>
                <a:latin typeface="+mn-lt"/>
                <a:ea typeface="+mn-ea"/>
                <a:cs typeface="+mn-cs"/>
              </a:rPr>
              <a:t> of </a:t>
            </a:r>
            <a:r>
              <a:rPr lang="en-US" sz="1200" kern="1200" dirty="0" err="1" smtClean="0">
                <a:solidFill>
                  <a:schemeClr val="tx1"/>
                </a:solidFill>
                <a:effectLst/>
                <a:latin typeface="+mn-lt"/>
                <a:ea typeface="+mn-ea"/>
                <a:cs typeface="+mn-cs"/>
              </a:rPr>
              <a:t>aweO</a:t>
            </a:r>
            <a:r>
              <a:rPr lang="en-US" sz="1200" kern="1200" dirty="0" smtClean="0">
                <a:solidFill>
                  <a:schemeClr val="tx1"/>
                </a:solidFill>
                <a:effectLst/>
                <a:latin typeface="+mn-lt"/>
                <a:ea typeface="+mn-ea"/>
                <a:cs typeface="+mn-cs"/>
              </a:rPr>
              <a:t>́ to meaning </a:t>
            </a:r>
            <a:r>
              <a:rPr lang="en-US" sz="1200" kern="1200" dirty="0" err="1" smtClean="0">
                <a:solidFill>
                  <a:schemeClr val="tx1"/>
                </a:solidFill>
                <a:effectLst/>
                <a:latin typeface="+mn-lt"/>
                <a:ea typeface="+mn-ea"/>
                <a:cs typeface="+mn-cs"/>
              </a:rPr>
              <a:t>Òterrible</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appallingO</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sowing seeds, and the pejoration of the word </a:t>
            </a:r>
            <a:r>
              <a:rPr lang="en-US" sz="1200" i="1" kern="1200" dirty="0" smtClean="0">
                <a:solidFill>
                  <a:schemeClr val="tx1"/>
                </a:solidFill>
                <a:effectLst/>
                <a:latin typeface="+mn-lt"/>
                <a:ea typeface="+mn-ea"/>
                <a:cs typeface="+mn-cs"/>
              </a:rPr>
              <a:t>awful </a:t>
            </a:r>
            <a:r>
              <a:rPr lang="en-US" sz="1200" kern="1200" dirty="0" smtClean="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289111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visualization of the semantic change of 3 words in English using </a:t>
            </a:r>
            <a:endParaRPr lang="en-US" dirty="0" smtClean="0"/>
          </a:p>
          <a:p>
            <a:r>
              <a:rPr lang="en-US" sz="1200" kern="1200" dirty="0" smtClean="0">
                <a:solidFill>
                  <a:schemeClr val="tx1"/>
                </a:solidFill>
                <a:effectLst/>
                <a:latin typeface="+mn-lt"/>
                <a:ea typeface="+mn-ea"/>
                <a:cs typeface="+mn-cs"/>
              </a:rPr>
              <a:t>Figure 5à: Two-dimensional visualization of semantic change in English using SGNS word2vec vectors</a:t>
            </a:r>
            <a:r>
              <a:rPr lang="en-US" sz="1200" kern="1200" smtClean="0">
                <a:solidFill>
                  <a:schemeClr val="tx1"/>
                </a:solidFill>
                <a:effectLst/>
                <a:latin typeface="+mn-lt"/>
                <a:ea typeface="+mn-ea"/>
                <a:cs typeface="+mn-cs"/>
              </a:rPr>
              <a:t>. The </a:t>
            </a:r>
            <a:r>
              <a:rPr lang="en-US" sz="1200" kern="1200" dirty="0" smtClean="0">
                <a:solidFill>
                  <a:schemeClr val="tx1"/>
                </a:solidFill>
                <a:effectLst/>
                <a:latin typeface="+mn-lt"/>
                <a:ea typeface="+mn-ea"/>
                <a:cs typeface="+mn-cs"/>
              </a:rPr>
              <a:t>modern sense of each word, and the grey context words, are com- </a:t>
            </a:r>
            <a:endParaRPr lang="en-US" dirty="0" smtClean="0"/>
          </a:p>
          <a:p>
            <a:r>
              <a:rPr lang="en-US" sz="1200" kern="1200" dirty="0" smtClean="0">
                <a:solidFill>
                  <a:schemeClr val="tx1"/>
                </a:solidFill>
                <a:effectLst/>
                <a:latin typeface="+mn-lt"/>
                <a:ea typeface="+mn-ea"/>
                <a:cs typeface="+mn-cs"/>
              </a:rPr>
              <a:t>vectors see Section 5à8 for the visualization algorithm à A, The word gay shifted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the most recent (modern) time-point embedding space. Earlier points are com- </a:t>
            </a:r>
            <a:endParaRPr lang="en-US" dirty="0" smtClean="0"/>
          </a:p>
          <a:p>
            <a:r>
              <a:rPr lang="en-US" sz="1200" kern="1200" dirty="0" smtClean="0">
                <a:solidFill>
                  <a:schemeClr val="tx1"/>
                </a:solidFill>
                <a:effectLst/>
                <a:latin typeface="+mn-lt"/>
                <a:ea typeface="+mn-ea"/>
                <a:cs typeface="+mn-cs"/>
              </a:rPr>
              <a:t>from meaning </a:t>
            </a:r>
            <a:r>
              <a:rPr lang="en-US" sz="1200" kern="1200" dirty="0" err="1" smtClean="0">
                <a:solidFill>
                  <a:schemeClr val="tx1"/>
                </a:solidFill>
                <a:effectLst/>
                <a:latin typeface="+mn-lt"/>
                <a:ea typeface="+mn-ea"/>
                <a:cs typeface="+mn-cs"/>
              </a:rPr>
              <a:t>ÒcheerfulO</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ÒfrolicsomeO</a:t>
            </a:r>
            <a:r>
              <a:rPr lang="en-US" sz="1200" kern="1200" dirty="0" smtClean="0">
                <a:solidFill>
                  <a:schemeClr val="tx1"/>
                </a:solidFill>
                <a:effectLst/>
                <a:latin typeface="+mn-lt"/>
                <a:ea typeface="+mn-ea"/>
                <a:cs typeface="+mn-cs"/>
              </a:rPr>
              <a:t>́ to referring to </a:t>
            </a:r>
            <a:r>
              <a:rPr lang="en-US" sz="1200" kern="1200" dirty="0" err="1" smtClean="0">
                <a:solidFill>
                  <a:schemeClr val="tx1"/>
                </a:solidFill>
                <a:effectLst/>
                <a:latin typeface="+mn-lt"/>
                <a:ea typeface="+mn-ea"/>
                <a:cs typeface="+mn-cs"/>
              </a:rPr>
              <a:t>homosexualitya</a:t>
            </a:r>
            <a:r>
              <a:rPr lang="en-US" sz="1200" kern="1200" dirty="0" smtClean="0">
                <a:solidFill>
                  <a:schemeClr val="tx1"/>
                </a:solidFill>
                <a:effectLst/>
                <a:latin typeface="+mn-lt"/>
                <a:ea typeface="+mn-ea"/>
                <a:cs typeface="+mn-cs"/>
              </a:rPr>
              <a:t>̀ A, In the early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earlier historical embedding spaces. The visualizations show the changes in the </a:t>
            </a:r>
            <a:endParaRPr lang="en-US" dirty="0" smtClean="0"/>
          </a:p>
          <a:p>
            <a:r>
              <a:rPr lang="en-US" sz="1200" kern="1200" dirty="0" smtClean="0">
                <a:solidFill>
                  <a:schemeClr val="tx1"/>
                </a:solidFill>
                <a:effectLst/>
                <a:latin typeface="+mn-lt"/>
                <a:ea typeface="+mn-ea"/>
                <a:cs typeface="+mn-cs"/>
              </a:rPr>
              <a:t>2àth century broadcast referred to </a:t>
            </a:r>
            <a:r>
              <a:rPr lang="en-US" sz="1200" kern="1200" dirty="0" err="1" smtClean="0">
                <a:solidFill>
                  <a:schemeClr val="tx1"/>
                </a:solidFill>
                <a:effectLst/>
                <a:latin typeface="+mn-lt"/>
                <a:ea typeface="+mn-ea"/>
                <a:cs typeface="+mn-cs"/>
              </a:rPr>
              <a:t>Òcasting</a:t>
            </a:r>
            <a:r>
              <a:rPr lang="en-US" sz="1200" kern="1200" dirty="0" smtClean="0">
                <a:solidFill>
                  <a:schemeClr val="tx1"/>
                </a:solidFill>
                <a:effectLst/>
                <a:latin typeface="+mn-lt"/>
                <a:ea typeface="+mn-ea"/>
                <a:cs typeface="+mn-cs"/>
              </a:rPr>
              <a:t> out </a:t>
            </a:r>
            <a:r>
              <a:rPr lang="en-US" sz="1200" kern="1200" dirty="0" err="1" smtClean="0">
                <a:solidFill>
                  <a:schemeClr val="tx1"/>
                </a:solidFill>
                <a:effectLst/>
                <a:latin typeface="+mn-lt"/>
                <a:ea typeface="+mn-ea"/>
                <a:cs typeface="+mn-cs"/>
              </a:rPr>
              <a:t>seedsÓa</a:t>
            </a:r>
            <a:r>
              <a:rPr lang="en-US" sz="1200" kern="1200" dirty="0" smtClean="0">
                <a:solidFill>
                  <a:schemeClr val="tx1"/>
                </a:solidFill>
                <a:effectLst/>
                <a:latin typeface="+mn-lt"/>
                <a:ea typeface="+mn-ea"/>
                <a:cs typeface="+mn-cs"/>
              </a:rPr>
              <a:t>̀ with the rise of television and word </a:t>
            </a:r>
            <a:r>
              <a:rPr lang="en-US" sz="1200" i="1" kern="1200" dirty="0" smtClean="0">
                <a:solidFill>
                  <a:schemeClr val="tx1"/>
                </a:solidFill>
                <a:effectLst/>
                <a:latin typeface="+mn-lt"/>
                <a:ea typeface="+mn-ea"/>
                <a:cs typeface="+mn-cs"/>
              </a:rPr>
              <a:t>gay </a:t>
            </a:r>
            <a:r>
              <a:rPr lang="en-US" sz="1200" kern="1200" dirty="0" smtClean="0">
                <a:solidFill>
                  <a:schemeClr val="tx1"/>
                </a:solidFill>
                <a:effectLst/>
                <a:latin typeface="+mn-lt"/>
                <a:ea typeface="+mn-ea"/>
                <a:cs typeface="+mn-cs"/>
              </a:rPr>
              <a:t>from meanings related to “cheerful” or “frolicsome” to referring to homosexuality, </a:t>
            </a:r>
            <a:endParaRPr lang="en-US" dirty="0" smtClean="0"/>
          </a:p>
          <a:p>
            <a:r>
              <a:rPr lang="en-US" sz="1200" kern="1200" dirty="0" smtClean="0">
                <a:solidFill>
                  <a:schemeClr val="tx1"/>
                </a:solidFill>
                <a:effectLst/>
                <a:latin typeface="+mn-lt"/>
                <a:ea typeface="+mn-ea"/>
                <a:cs typeface="+mn-cs"/>
              </a:rPr>
              <a:t>radio its meaning shifted to </a:t>
            </a:r>
            <a:r>
              <a:rPr lang="en-US" sz="1200" kern="1200" dirty="0" err="1" smtClean="0">
                <a:solidFill>
                  <a:schemeClr val="tx1"/>
                </a:solidFill>
                <a:effectLst/>
                <a:latin typeface="+mn-lt"/>
                <a:ea typeface="+mn-ea"/>
                <a:cs typeface="+mn-cs"/>
              </a:rPr>
              <a:t>Òtransmitting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signalsÓa</a:t>
            </a:r>
            <a:r>
              <a:rPr lang="en-US" sz="1200" kern="1200" dirty="0" smtClean="0">
                <a:solidFill>
                  <a:schemeClr val="tx1"/>
                </a:solidFill>
                <a:effectLst/>
                <a:latin typeface="+mn-lt"/>
                <a:ea typeface="+mn-ea"/>
                <a:cs typeface="+mn-cs"/>
              </a:rPr>
              <a:t>̀ C, Awful underwent a process of the development of the modern “transmission” sense of </a:t>
            </a:r>
            <a:r>
              <a:rPr lang="en-US" sz="1200" i="1" kern="1200" dirty="0" smtClean="0">
                <a:solidFill>
                  <a:schemeClr val="tx1"/>
                </a:solidFill>
                <a:effectLst/>
                <a:latin typeface="+mn-lt"/>
                <a:ea typeface="+mn-ea"/>
                <a:cs typeface="+mn-cs"/>
              </a:rPr>
              <a:t>broadcast </a:t>
            </a:r>
            <a:r>
              <a:rPr lang="en-US" sz="1200" kern="1200" dirty="0" smtClean="0">
                <a:solidFill>
                  <a:schemeClr val="tx1"/>
                </a:solidFill>
                <a:effectLst/>
                <a:latin typeface="+mn-lt"/>
                <a:ea typeface="+mn-ea"/>
                <a:cs typeface="+mn-cs"/>
              </a:rPr>
              <a:t>from its original sense of </a:t>
            </a:r>
            <a:endParaRPr lang="en-US" dirty="0" smtClean="0"/>
          </a:p>
          <a:p>
            <a:r>
              <a:rPr lang="en-US" sz="1200" kern="1200" dirty="0" smtClean="0">
                <a:solidFill>
                  <a:schemeClr val="tx1"/>
                </a:solidFill>
                <a:effectLst/>
                <a:latin typeface="+mn-lt"/>
                <a:ea typeface="+mn-ea"/>
                <a:cs typeface="+mn-cs"/>
              </a:rPr>
              <a:t>pejoration, as it shifted from meaning </a:t>
            </a:r>
            <a:r>
              <a:rPr lang="en-US" sz="1200" kern="1200" dirty="0" err="1" smtClean="0">
                <a:solidFill>
                  <a:schemeClr val="tx1"/>
                </a:solidFill>
                <a:effectLst/>
                <a:latin typeface="+mn-lt"/>
                <a:ea typeface="+mn-ea"/>
                <a:cs typeface="+mn-cs"/>
              </a:rPr>
              <a:t>Òfull</a:t>
            </a:r>
            <a:r>
              <a:rPr lang="en-US" sz="1200" kern="1200" dirty="0" smtClean="0">
                <a:solidFill>
                  <a:schemeClr val="tx1"/>
                </a:solidFill>
                <a:effectLst/>
                <a:latin typeface="+mn-lt"/>
                <a:ea typeface="+mn-ea"/>
                <a:cs typeface="+mn-cs"/>
              </a:rPr>
              <a:t> of </a:t>
            </a:r>
            <a:r>
              <a:rPr lang="en-US" sz="1200" kern="1200" dirty="0" err="1" smtClean="0">
                <a:solidFill>
                  <a:schemeClr val="tx1"/>
                </a:solidFill>
                <a:effectLst/>
                <a:latin typeface="+mn-lt"/>
                <a:ea typeface="+mn-ea"/>
                <a:cs typeface="+mn-cs"/>
              </a:rPr>
              <a:t>aweO</a:t>
            </a:r>
            <a:r>
              <a:rPr lang="en-US" sz="1200" kern="1200" dirty="0" smtClean="0">
                <a:solidFill>
                  <a:schemeClr val="tx1"/>
                </a:solidFill>
                <a:effectLst/>
                <a:latin typeface="+mn-lt"/>
                <a:ea typeface="+mn-ea"/>
                <a:cs typeface="+mn-cs"/>
              </a:rPr>
              <a:t>́ to meaning </a:t>
            </a:r>
            <a:r>
              <a:rPr lang="en-US" sz="1200" kern="1200" dirty="0" err="1" smtClean="0">
                <a:solidFill>
                  <a:schemeClr val="tx1"/>
                </a:solidFill>
                <a:effectLst/>
                <a:latin typeface="+mn-lt"/>
                <a:ea typeface="+mn-ea"/>
                <a:cs typeface="+mn-cs"/>
              </a:rPr>
              <a:t>Òterrible</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appallingO</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sowing seeds, and the pejoration of the word </a:t>
            </a:r>
            <a:r>
              <a:rPr lang="en-US" sz="1200" i="1" kern="1200" dirty="0" smtClean="0">
                <a:solidFill>
                  <a:schemeClr val="tx1"/>
                </a:solidFill>
                <a:effectLst/>
                <a:latin typeface="+mn-lt"/>
                <a:ea typeface="+mn-ea"/>
                <a:cs typeface="+mn-cs"/>
              </a:rPr>
              <a:t>awful </a:t>
            </a:r>
            <a:r>
              <a:rPr lang="en-US" sz="1200" kern="1200" dirty="0" smtClean="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724764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addition to their ability to learn word meaning from text,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alas, also </a:t>
            </a:r>
            <a:endParaRPr lang="en-US" dirty="0" smtClean="0"/>
          </a:p>
          <a:p>
            <a:r>
              <a:rPr lang="en-US" sz="1200" kern="1200" dirty="0" smtClean="0">
                <a:solidFill>
                  <a:schemeClr val="tx1"/>
                </a:solidFill>
                <a:effectLst/>
                <a:latin typeface="+mn-lt"/>
                <a:ea typeface="+mn-ea"/>
                <a:cs typeface="+mn-cs"/>
              </a:rPr>
              <a:t>indicating surprise disbelief à </a:t>
            </a:r>
            <a:endParaRPr lang="en-US" dirty="0" smtClean="0"/>
          </a:p>
          <a:p>
            <a:r>
              <a:rPr lang="en-US" sz="1200" kern="1200" dirty="0" smtClean="0">
                <a:solidFill>
                  <a:schemeClr val="tx1"/>
                </a:solidFill>
                <a:effectLst/>
                <a:latin typeface="+mn-lt"/>
                <a:ea typeface="+mn-ea"/>
                <a:cs typeface="+mn-cs"/>
              </a:rPr>
              <a:t>reproduce the implicit biases and stereotypes that were latent in the text. Recall that </a:t>
            </a:r>
            <a:endParaRPr lang="en-US" dirty="0" smtClean="0"/>
          </a:p>
          <a:p>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model analogical relations; ‘queen’ as the closest word to ’king’ - ’man’ </a:t>
            </a:r>
            <a:endParaRPr lang="en-US" dirty="0" smtClean="0"/>
          </a:p>
          <a:p>
            <a:r>
              <a:rPr lang="en-US" sz="1200" kern="1200" dirty="0" smtClean="0">
                <a:solidFill>
                  <a:schemeClr val="tx1"/>
                </a:solidFill>
                <a:effectLst/>
                <a:latin typeface="+mn-lt"/>
                <a:ea typeface="+mn-ea"/>
                <a:cs typeface="+mn-cs"/>
              </a:rPr>
              <a:t>+ ’woman’ implies the analogy </a:t>
            </a:r>
            <a:r>
              <a:rPr lang="en-US" sz="1200" i="1" kern="1200" dirty="0" err="1" smtClean="0">
                <a:solidFill>
                  <a:schemeClr val="tx1"/>
                </a:solidFill>
                <a:effectLst/>
                <a:latin typeface="+mn-lt"/>
                <a:ea typeface="+mn-ea"/>
                <a:cs typeface="+mn-cs"/>
              </a:rPr>
              <a:t>man:woman</a:t>
            </a:r>
            <a:r>
              <a:rPr lang="en-US" sz="1200" i="1" kern="1200" dirty="0"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king:queen</a:t>
            </a:r>
            <a:r>
              <a:rPr lang="en-US" sz="1200" kern="1200" dirty="0" smtClean="0">
                <a:solidFill>
                  <a:schemeClr val="tx1"/>
                </a:solidFill>
                <a:effectLst/>
                <a:latin typeface="+mn-lt"/>
                <a:ea typeface="+mn-ea"/>
                <a:cs typeface="+mn-cs"/>
              </a:rPr>
              <a:t>. But embedding analogies 5à2à2 Computational linguistic studies </a:t>
            </a:r>
            <a:endParaRPr lang="en-US" dirty="0" smtClean="0"/>
          </a:p>
          <a:p>
            <a:r>
              <a:rPr lang="en-US" sz="1200" kern="1200" dirty="0" smtClean="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080370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example </a:t>
            </a:r>
            <a:r>
              <a:rPr lang="en-US" sz="1200" kern="1200" dirty="0" err="1" smtClean="0">
                <a:solidFill>
                  <a:schemeClr val="tx1"/>
                </a:solidFill>
                <a:effectLst/>
                <a:latin typeface="+mn-lt"/>
                <a:ea typeface="+mn-ea"/>
                <a:cs typeface="+mn-cs"/>
              </a:rPr>
              <a:t>Bolukbasi</a:t>
            </a:r>
            <a:r>
              <a:rPr lang="en-US" sz="1200" kern="1200" dirty="0" smtClean="0">
                <a:solidFill>
                  <a:schemeClr val="tx1"/>
                </a:solidFill>
                <a:effectLst/>
                <a:latin typeface="+mn-lt"/>
                <a:ea typeface="+mn-ea"/>
                <a:cs typeface="+mn-cs"/>
              </a:rPr>
              <a:t> et al. (2016) find that the closest occupation to ‘man’ - ‘computer programmer’ + ‘woman’ in word2vec </a:t>
            </a:r>
            <a:r>
              <a:rPr lang="en-US" sz="1200" kern="1200" dirty="0" err="1" smtClean="0">
                <a:solidFill>
                  <a:schemeClr val="tx1"/>
                </a:solidFill>
                <a:effectLst/>
                <a:latin typeface="+mn-lt"/>
                <a:ea typeface="+mn-ea"/>
                <a:cs typeface="+mn-cs"/>
              </a:rPr>
              <a:t>em</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There are also a number of recent works analyzing semantic change using computational </a:t>
            </a:r>
            <a:endParaRPr lang="en-US" dirty="0" smtClean="0"/>
          </a:p>
          <a:p>
            <a:r>
              <a:rPr lang="en-US" sz="1200" kern="1200" dirty="0" smtClean="0">
                <a:solidFill>
                  <a:schemeClr val="tx1"/>
                </a:solidFill>
                <a:effectLst/>
                <a:latin typeface="+mn-lt"/>
                <a:ea typeface="+mn-ea"/>
                <a:cs typeface="+mn-cs"/>
              </a:rPr>
              <a:t>beddings trained on news text is ‘homemaker’, and that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similarly </a:t>
            </a:r>
            <a:endParaRPr lang="en-US" dirty="0" smtClean="0"/>
          </a:p>
          <a:p>
            <a:r>
              <a:rPr lang="en-US" sz="1200" kern="1200" dirty="0" err="1" smtClean="0">
                <a:solidFill>
                  <a:schemeClr val="tx1"/>
                </a:solidFill>
                <a:effectLst/>
                <a:latin typeface="+mn-lt"/>
                <a:ea typeface="+mn-ea"/>
                <a:cs typeface="+mn-cs"/>
              </a:rPr>
              <a:t>methodsa</a:t>
            </a:r>
            <a:r>
              <a:rPr lang="en-US" sz="1200" kern="1200" dirty="0" smtClean="0">
                <a:solidFill>
                  <a:schemeClr val="tx1"/>
                </a:solidFill>
                <a:effectLst/>
                <a:latin typeface="+mn-lt"/>
                <a:ea typeface="+mn-ea"/>
                <a:cs typeface="+mn-cs"/>
              </a:rPr>
              <a:t>̀ 2àà use latent semantic analysis to analyze how word meanings broaden </a:t>
            </a:r>
            <a:endParaRPr lang="en-US" dirty="0" smtClean="0"/>
          </a:p>
          <a:p>
            <a:r>
              <a:rPr lang="en-US" sz="1200" kern="1200" dirty="0" smtClean="0">
                <a:solidFill>
                  <a:schemeClr val="tx1"/>
                </a:solidFill>
                <a:effectLst/>
                <a:latin typeface="+mn-lt"/>
                <a:ea typeface="+mn-ea"/>
                <a:cs typeface="+mn-cs"/>
              </a:rPr>
              <a:t>suggest the analogy ‘father’ is to ‘doctor’ as ‘mother’ is to ‘nurse’. Algorithms that </a:t>
            </a:r>
            <a:endParaRPr lang="en-US" dirty="0" smtClean="0"/>
          </a:p>
          <a:p>
            <a:r>
              <a:rPr lang="en-US" sz="1200" kern="1200" dirty="0" smtClean="0">
                <a:solidFill>
                  <a:schemeClr val="tx1"/>
                </a:solidFill>
                <a:effectLst/>
                <a:latin typeface="+mn-lt"/>
                <a:ea typeface="+mn-ea"/>
                <a:cs typeface="+mn-cs"/>
              </a:rPr>
              <a:t>and narrow over </a:t>
            </a:r>
            <a:r>
              <a:rPr lang="en-US" sz="1200" kern="1200" dirty="0" err="1" smtClean="0">
                <a:solidFill>
                  <a:schemeClr val="tx1"/>
                </a:solidFill>
                <a:effectLst/>
                <a:latin typeface="+mn-lt"/>
                <a:ea typeface="+mn-ea"/>
                <a:cs typeface="+mn-cs"/>
              </a:rPr>
              <a:t>timea</a:t>
            </a:r>
            <a:r>
              <a:rPr lang="en-US" sz="1200" kern="1200" dirty="0" smtClean="0">
                <a:solidFill>
                  <a:schemeClr val="tx1"/>
                </a:solidFill>
                <a:effectLst/>
                <a:latin typeface="+mn-lt"/>
                <a:ea typeface="+mn-ea"/>
                <a:cs typeface="+mn-cs"/>
              </a:rPr>
              <a:t>̀ 3 use raw co-occurrence vectors to perform a number of </a:t>
            </a:r>
            <a:endParaRPr lang="en-US" dirty="0" smtClean="0"/>
          </a:p>
          <a:p>
            <a:r>
              <a:rPr lang="en-US" sz="1200" kern="1200" dirty="0" smtClean="0">
                <a:solidFill>
                  <a:schemeClr val="tx1"/>
                </a:solidFill>
                <a:effectLst/>
                <a:latin typeface="+mn-lt"/>
                <a:ea typeface="+mn-ea"/>
                <a:cs typeface="+mn-cs"/>
              </a:rPr>
              <a:t>used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as part of an algorithm to search for potential programmers or </a:t>
            </a:r>
            <a:endParaRPr lang="en-US" dirty="0" smtClean="0"/>
          </a:p>
          <a:p>
            <a:r>
              <a:rPr lang="en-US" sz="1200" kern="1200" dirty="0" smtClean="0">
                <a:solidFill>
                  <a:schemeClr val="tx1"/>
                </a:solidFill>
                <a:effectLst/>
                <a:latin typeface="+mn-lt"/>
                <a:ea typeface="+mn-ea"/>
                <a:cs typeface="+mn-cs"/>
              </a:rPr>
              <a:t>historical case-studies on semantic change, and 252 perform a similar set of small- </a:t>
            </a:r>
            <a:endParaRPr lang="en-US" dirty="0" smtClean="0"/>
          </a:p>
          <a:p>
            <a:r>
              <a:rPr lang="en-US" sz="1200" kern="1200" dirty="0" smtClean="0">
                <a:solidFill>
                  <a:schemeClr val="tx1"/>
                </a:solidFill>
                <a:effectLst/>
                <a:latin typeface="+mn-lt"/>
                <a:ea typeface="+mn-ea"/>
                <a:cs typeface="+mn-cs"/>
              </a:rPr>
              <a:t>doctors might thus incorrectly </a:t>
            </a:r>
            <a:r>
              <a:rPr lang="en-US" sz="1200" kern="1200" dirty="0" err="1" smtClean="0">
                <a:solidFill>
                  <a:schemeClr val="tx1"/>
                </a:solidFill>
                <a:effectLst/>
                <a:latin typeface="+mn-lt"/>
                <a:ea typeface="+mn-ea"/>
                <a:cs typeface="+mn-cs"/>
              </a:rPr>
              <a:t>downweight</a:t>
            </a:r>
            <a:r>
              <a:rPr lang="en-US" sz="1200" kern="1200" dirty="0" smtClean="0">
                <a:solidFill>
                  <a:schemeClr val="tx1"/>
                </a:solidFill>
                <a:effectLst/>
                <a:latin typeface="+mn-lt"/>
                <a:ea typeface="+mn-ea"/>
                <a:cs typeface="+mn-cs"/>
              </a:rPr>
              <a:t> documents with women’s names.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1543688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smtClean="0"/>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also encode the implicit associations that are a property of human </a:t>
            </a:r>
            <a:endParaRPr lang="en-US" dirty="0" smtClean="0"/>
          </a:p>
          <a:p>
            <a:r>
              <a:rPr lang="en-US" sz="1200" kern="1200" dirty="0" smtClean="0">
                <a:solidFill>
                  <a:schemeClr val="tx1"/>
                </a:solidFill>
                <a:effectLst/>
                <a:latin typeface="+mn-lt"/>
                <a:ea typeface="+mn-ea"/>
                <a:cs typeface="+mn-cs"/>
              </a:rPr>
              <a:t>scale case-studies using temporal topic </a:t>
            </a:r>
            <a:r>
              <a:rPr lang="en-US" sz="1200" kern="1200" dirty="0" err="1" smtClean="0">
                <a:solidFill>
                  <a:schemeClr val="tx1"/>
                </a:solidFill>
                <a:effectLst/>
                <a:latin typeface="+mn-lt"/>
                <a:ea typeface="+mn-ea"/>
                <a:cs typeface="+mn-cs"/>
              </a:rPr>
              <a:t>modelsa</a:t>
            </a:r>
            <a:r>
              <a:rPr lang="en-US" sz="1200" kern="1200" dirty="0" smtClean="0">
                <a:solidFill>
                  <a:schemeClr val="tx1"/>
                </a:solidFill>
                <a:effectLst/>
                <a:latin typeface="+mn-lt"/>
                <a:ea typeface="+mn-ea"/>
                <a:cs typeface="+mn-cs"/>
              </a:rPr>
              <a:t>̀ 8à construct point-wise mutual </a:t>
            </a:r>
            <a:endParaRPr lang="en-US" dirty="0" smtClean="0"/>
          </a:p>
          <a:p>
            <a:r>
              <a:rPr lang="en-US" sz="1200" kern="1200" dirty="0" smtClean="0">
                <a:solidFill>
                  <a:schemeClr val="tx1"/>
                </a:solidFill>
                <a:effectLst/>
                <a:latin typeface="+mn-lt"/>
                <a:ea typeface="+mn-ea"/>
                <a:cs typeface="+mn-cs"/>
              </a:rPr>
              <a:t>reasoning. The Implicit Association Test (Greenwald et al., 1998) measures </a:t>
            </a:r>
            <a:r>
              <a:rPr lang="en-US" sz="1200" kern="1200" dirty="0" err="1" smtClean="0">
                <a:solidFill>
                  <a:schemeClr val="tx1"/>
                </a:solidFill>
                <a:effectLst/>
                <a:latin typeface="+mn-lt"/>
                <a:ea typeface="+mn-ea"/>
                <a:cs typeface="+mn-cs"/>
              </a:rPr>
              <a:t>peo</a:t>
            </a:r>
            <a:r>
              <a:rPr lang="en-US" sz="1200" kern="1200" dirty="0" smtClean="0">
                <a:solidFill>
                  <a:schemeClr val="tx1"/>
                </a:solidFill>
                <a:effectLst/>
                <a:latin typeface="+mn-lt"/>
                <a:ea typeface="+mn-ea"/>
                <a:cs typeface="+mn-cs"/>
              </a:rPr>
              <a:t>- information-based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and found that semantic changes uncovered by their </a:t>
            </a:r>
            <a:endParaRPr lang="en-US" dirty="0" smtClean="0"/>
          </a:p>
          <a:p>
            <a:r>
              <a:rPr lang="en-US" sz="1200" kern="1200" dirty="0" err="1" smtClean="0">
                <a:solidFill>
                  <a:schemeClr val="tx1"/>
                </a:solidFill>
                <a:effectLst/>
                <a:latin typeface="+mn-lt"/>
                <a:ea typeface="+mn-ea"/>
                <a:cs typeface="+mn-cs"/>
              </a:rPr>
              <a:t>ple’s</a:t>
            </a:r>
            <a:r>
              <a:rPr lang="en-US" sz="1200" kern="1200" dirty="0" smtClean="0">
                <a:solidFill>
                  <a:schemeClr val="tx1"/>
                </a:solidFill>
                <a:effectLst/>
                <a:latin typeface="+mn-lt"/>
                <a:ea typeface="+mn-ea"/>
                <a:cs typeface="+mn-cs"/>
              </a:rPr>
              <a:t> associations between concepts (like ’flowers’ or ’insects’) and attributes (like </a:t>
            </a:r>
            <a:endParaRPr lang="en-US" dirty="0" smtClean="0"/>
          </a:p>
          <a:p>
            <a:r>
              <a:rPr lang="en-US" sz="1200" kern="1200" dirty="0" smtClean="0">
                <a:solidFill>
                  <a:schemeClr val="tx1"/>
                </a:solidFill>
                <a:effectLst/>
                <a:latin typeface="+mn-lt"/>
                <a:ea typeface="+mn-ea"/>
                <a:cs typeface="+mn-cs"/>
              </a:rPr>
              <a:t>method had reasonable agreement with human </a:t>
            </a:r>
            <a:r>
              <a:rPr lang="en-US" sz="1200" kern="1200" dirty="0" err="1" smtClean="0">
                <a:solidFill>
                  <a:schemeClr val="tx1"/>
                </a:solidFill>
                <a:effectLst/>
                <a:latin typeface="+mn-lt"/>
                <a:ea typeface="+mn-ea"/>
                <a:cs typeface="+mn-cs"/>
              </a:rPr>
              <a:t>judgmentsa</a:t>
            </a:r>
            <a:r>
              <a:rPr lang="en-US" sz="1200" kern="1200" dirty="0" smtClean="0">
                <a:solidFill>
                  <a:schemeClr val="tx1"/>
                </a:solidFill>
                <a:effectLst/>
                <a:latin typeface="+mn-lt"/>
                <a:ea typeface="+mn-ea"/>
                <a:cs typeface="+mn-cs"/>
              </a:rPr>
              <a:t>̀ 29 and 9 use </a:t>
            </a:r>
            <a:r>
              <a:rPr lang="en-US" sz="1200" kern="1200" dirty="0" err="1" smtClean="0">
                <a:solidFill>
                  <a:schemeClr val="tx1"/>
                </a:solidFill>
                <a:effectLst/>
                <a:latin typeface="+mn-lt"/>
                <a:ea typeface="+mn-ea"/>
                <a:cs typeface="+mn-cs"/>
              </a:rPr>
              <a:t>ÒneuralO</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‘pleasantness’ and ‘unpleasantness’) by measuring differences in the latency with </a:t>
            </a:r>
            <a:endParaRPr lang="en-US" dirty="0" smtClean="0"/>
          </a:p>
          <a:p>
            <a:r>
              <a:rPr lang="en-US" sz="1200" kern="1200" dirty="0" smtClean="0">
                <a:solidFill>
                  <a:schemeClr val="tx1"/>
                </a:solidFill>
                <a:effectLst/>
                <a:latin typeface="+mn-lt"/>
                <a:ea typeface="+mn-ea"/>
                <a:cs typeface="+mn-cs"/>
              </a:rPr>
              <a:t>word-embedding methods to detect linguistic change </a:t>
            </a:r>
            <a:r>
              <a:rPr lang="en-US" sz="1200" kern="1200" dirty="0" err="1" smtClean="0">
                <a:solidFill>
                  <a:schemeClr val="tx1"/>
                </a:solidFill>
                <a:effectLst/>
                <a:latin typeface="+mn-lt"/>
                <a:ea typeface="+mn-ea"/>
                <a:cs typeface="+mn-cs"/>
              </a:rPr>
              <a:t>pointsa</a:t>
            </a:r>
            <a:r>
              <a:rPr lang="en-US" sz="1200" kern="1200" dirty="0" smtClean="0">
                <a:solidFill>
                  <a:schemeClr val="tx1"/>
                </a:solidFill>
                <a:effectLst/>
                <a:latin typeface="+mn-lt"/>
                <a:ea typeface="+mn-ea"/>
                <a:cs typeface="+mn-cs"/>
              </a:rPr>
              <a:t>̀ Finally, 25à analyze </a:t>
            </a:r>
            <a:endParaRPr lang="en-US" dirty="0" smtClean="0"/>
          </a:p>
          <a:p>
            <a:r>
              <a:rPr lang="en-US" sz="1200" kern="1200" dirty="0" smtClean="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smtClean="0"/>
          </a:p>
          <a:p>
            <a:r>
              <a:rPr lang="en-US" sz="1200" kern="1200" dirty="0" smtClean="0">
                <a:solidFill>
                  <a:schemeClr val="tx1"/>
                </a:solidFill>
                <a:effectLst/>
                <a:latin typeface="+mn-lt"/>
                <a:ea typeface="+mn-ea"/>
                <a:cs typeface="+mn-cs"/>
              </a:rPr>
              <a:t>historical co-occurrences to test whether synonyms tend to change in similar </a:t>
            </a:r>
            <a:r>
              <a:rPr lang="en-US" sz="1200" kern="1200" dirty="0" err="1" smtClean="0">
                <a:solidFill>
                  <a:schemeClr val="tx1"/>
                </a:solidFill>
                <a:effectLst/>
                <a:latin typeface="+mn-lt"/>
                <a:ea typeface="+mn-ea"/>
                <a:cs typeface="+mn-cs"/>
              </a:rPr>
              <a:t>waysa</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smtClean="0">
                <a:solidFill>
                  <a:schemeClr val="tx1"/>
                </a:solidFill>
                <a:effectLst/>
                <a:latin typeface="+mn-lt"/>
                <a:ea typeface="+mn-ea"/>
                <a:cs typeface="+mn-cs"/>
              </a:rPr>
              <a:t>unpleas</a:t>
            </a:r>
            <a:r>
              <a:rPr lang="en-US" sz="1200" kern="1200" dirty="0" smtClean="0">
                <a:solidFill>
                  <a:schemeClr val="tx1"/>
                </a:solidFill>
                <a:effectLst/>
                <a:latin typeface="+mn-lt"/>
                <a:ea typeface="+mn-ea"/>
                <a:cs typeface="+mn-cs"/>
              </a:rPr>
              <a:t>- ant words (Greenwald et al. 1998, </a:t>
            </a:r>
            <a:r>
              <a:rPr lang="en-US" sz="1200" kern="1200" dirty="0" err="1" smtClean="0">
                <a:solidFill>
                  <a:schemeClr val="tx1"/>
                </a:solidFill>
                <a:effectLst/>
                <a:latin typeface="+mn-lt"/>
                <a:ea typeface="+mn-ea"/>
                <a:cs typeface="+mn-cs"/>
              </a:rPr>
              <a:t>Nosek</a:t>
            </a:r>
            <a:r>
              <a:rPr lang="en-US" sz="1200" kern="1200" dirty="0" smtClean="0">
                <a:solidFill>
                  <a:schemeClr val="tx1"/>
                </a:solidFill>
                <a:effectLst/>
                <a:latin typeface="+mn-lt"/>
                <a:ea typeface="+mn-ea"/>
                <a:cs typeface="+mn-cs"/>
              </a:rPr>
              <a:t> et al. 2002a, </a:t>
            </a:r>
            <a:r>
              <a:rPr lang="en-US" sz="1200" kern="1200" dirty="0" err="1" smtClean="0">
                <a:solidFill>
                  <a:schemeClr val="tx1"/>
                </a:solidFill>
                <a:effectLst/>
                <a:latin typeface="+mn-lt"/>
                <a:ea typeface="+mn-ea"/>
                <a:cs typeface="+mn-cs"/>
              </a:rPr>
              <a:t>Nosek</a:t>
            </a:r>
            <a:r>
              <a:rPr lang="en-US" sz="1200" kern="1200" dirty="0" smtClean="0">
                <a:solidFill>
                  <a:schemeClr val="tx1"/>
                </a:solidFill>
                <a:effectLst/>
                <a:latin typeface="+mn-lt"/>
                <a:ea typeface="+mn-ea"/>
                <a:cs typeface="+mn-cs"/>
              </a:rPr>
              <a:t> et al. 2002b). </a:t>
            </a:r>
            <a:r>
              <a:rPr lang="en-US" sz="1200" kern="1200" dirty="0" err="1" smtClean="0">
                <a:solidFill>
                  <a:schemeClr val="tx1"/>
                </a:solidFill>
                <a:effectLst/>
                <a:latin typeface="+mn-lt"/>
                <a:ea typeface="+mn-ea"/>
                <a:cs typeface="+mn-cs"/>
              </a:rPr>
              <a:t>Caliskan</a:t>
            </a:r>
            <a:r>
              <a:rPr lang="en-US" sz="1200" kern="1200" dirty="0" smtClean="0">
                <a:solidFill>
                  <a:schemeClr val="tx1"/>
                </a:solidFill>
                <a:effectLst/>
                <a:latin typeface="+mn-lt"/>
                <a:ea typeface="+mn-ea"/>
                <a:cs typeface="+mn-cs"/>
              </a:rPr>
              <a:t> et al. (2017) replicated all these findings of implicit associations using </a:t>
            </a:r>
            <a:r>
              <a:rPr lang="en-US" sz="1200" kern="1200" dirty="0" err="1" smtClean="0">
                <a:solidFill>
                  <a:schemeClr val="tx1"/>
                </a:solidFill>
                <a:effectLst/>
                <a:latin typeface="+mn-lt"/>
                <a:ea typeface="+mn-ea"/>
                <a:cs typeface="+mn-cs"/>
              </a:rPr>
              <a:t>GloVe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vec</a:t>
            </a:r>
            <a:r>
              <a:rPr lang="en-US" sz="1200" kern="1200" dirty="0" smtClean="0">
                <a:solidFill>
                  <a:schemeClr val="tx1"/>
                </a:solidFill>
                <a:effectLst/>
                <a:latin typeface="+mn-lt"/>
                <a:ea typeface="+mn-ea"/>
                <a:cs typeface="+mn-cs"/>
              </a:rPr>
              <a:t>- tors and cosine similarity instead of human latencies. For example </a:t>
            </a:r>
            <a:r>
              <a:rPr lang="en-US" sz="1200" kern="1200" dirty="0" err="1" smtClean="0">
                <a:solidFill>
                  <a:schemeClr val="tx1"/>
                </a:solidFill>
                <a:effectLst/>
                <a:latin typeface="+mn-lt"/>
                <a:ea typeface="+mn-ea"/>
                <a:cs typeface="+mn-cs"/>
              </a:rPr>
              <a:t>Afrian</a:t>
            </a:r>
            <a:r>
              <a:rPr lang="en-US" sz="1200" kern="1200" dirty="0" smtClean="0">
                <a:solidFill>
                  <a:schemeClr val="tx1"/>
                </a:solidFill>
                <a:effectLst/>
                <a:latin typeface="+mn-lt"/>
                <a:ea typeface="+mn-ea"/>
                <a:cs typeface="+mn-cs"/>
              </a:rPr>
              <a:t> American names like ‘Leroy’ and ‘Shaniqua’ had a higher </a:t>
            </a:r>
            <a:r>
              <a:rPr lang="en-US" sz="1200" kern="1200" dirty="0" err="1" smtClean="0">
                <a:solidFill>
                  <a:schemeClr val="tx1"/>
                </a:solidFill>
                <a:effectLst/>
                <a:latin typeface="+mn-lt"/>
                <a:ea typeface="+mn-ea"/>
                <a:cs typeface="+mn-cs"/>
              </a:rPr>
              <a:t>GloVe</a:t>
            </a:r>
            <a:r>
              <a:rPr lang="en-US" sz="1200" kern="1200" dirty="0" smtClean="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smtClean="0">
                <a:solidFill>
                  <a:schemeClr val="tx1"/>
                </a:solidFill>
                <a:effectLst/>
                <a:latin typeface="+mn-lt"/>
                <a:ea typeface="+mn-ea"/>
                <a:cs typeface="+mn-cs"/>
              </a:rPr>
              <a:t>senti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ment</a:t>
            </a:r>
            <a:r>
              <a:rPr lang="en-US" sz="1200" kern="1200" dirty="0" smtClean="0">
                <a:solidFill>
                  <a:schemeClr val="tx1"/>
                </a:solidFill>
                <a:effectLst/>
                <a:latin typeface="+mn-lt"/>
                <a:ea typeface="+mn-ea"/>
                <a:cs typeface="+mn-cs"/>
              </a:rPr>
              <a:t> could thus lead to bias against African Americans.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1025755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intuition of word2vec is that instead of counting how often each word w </a:t>
            </a:r>
            <a:r>
              <a:rPr lang="en-US" sz="1200" kern="1200" dirty="0" err="1" smtClean="0">
                <a:solidFill>
                  <a:schemeClr val="tx1"/>
                </a:solidFill>
                <a:effectLst/>
                <a:latin typeface="+mn-lt"/>
                <a:ea typeface="+mn-ea"/>
                <a:cs typeface="+mn-cs"/>
              </a:rPr>
              <a:t>oc</a:t>
            </a:r>
            <a:r>
              <a:rPr lang="en-US" sz="1200" kern="1200" dirty="0" smtClean="0">
                <a:solidFill>
                  <a:schemeClr val="tx1"/>
                </a:solidFill>
                <a:effectLst/>
                <a:latin typeface="+mn-lt"/>
                <a:ea typeface="+mn-ea"/>
                <a:cs typeface="+mn-cs"/>
              </a:rPr>
              <a:t>- curs near, say,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we’ll instead train a classifier on a binary prediction task: “Is word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likely to show up near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We don’t actually care about this prediction task; instead we’ll take the learned classifier </a:t>
            </a:r>
            <a:r>
              <a:rPr lang="en-US" sz="1200" i="1" kern="1200" dirty="0" smtClean="0">
                <a:solidFill>
                  <a:schemeClr val="tx1"/>
                </a:solidFill>
                <a:effectLst/>
                <a:latin typeface="+mn-lt"/>
                <a:ea typeface="+mn-ea"/>
                <a:cs typeface="+mn-cs"/>
              </a:rPr>
              <a:t>weights </a:t>
            </a:r>
            <a:r>
              <a:rPr lang="en-US" sz="1200" kern="1200" dirty="0" smtClean="0">
                <a:solidFill>
                  <a:schemeClr val="tx1"/>
                </a:solidFill>
                <a:effectLst/>
                <a:latin typeface="+mn-lt"/>
                <a:ea typeface="+mn-ea"/>
                <a:cs typeface="+mn-cs"/>
              </a:rPr>
              <a:t>as the word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480228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idea was first proposed in the task of neural language modeling, when </a:t>
            </a:r>
            <a:r>
              <a:rPr lang="en-US" sz="1200" kern="1200" dirty="0" err="1" smtClean="0">
                <a:solidFill>
                  <a:schemeClr val="tx1"/>
                </a:solidFill>
                <a:effectLst/>
                <a:latin typeface="+mn-lt"/>
                <a:ea typeface="+mn-ea"/>
                <a:cs typeface="+mn-cs"/>
              </a:rPr>
              <a:t>Bengio</a:t>
            </a:r>
            <a:r>
              <a:rPr lang="en-US" sz="1200" kern="1200" dirty="0" smtClean="0">
                <a:solidFill>
                  <a:schemeClr val="tx1"/>
                </a:solidFill>
                <a:effectLst/>
                <a:latin typeface="+mn-lt"/>
                <a:ea typeface="+mn-ea"/>
                <a:cs typeface="+mn-cs"/>
              </a:rPr>
              <a:t> et al. (2003) and </a:t>
            </a:r>
            <a:r>
              <a:rPr lang="en-US" sz="1200" kern="1200" dirty="0" err="1" smtClean="0">
                <a:solidFill>
                  <a:schemeClr val="tx1"/>
                </a:solidFill>
                <a:effectLst/>
                <a:latin typeface="+mn-lt"/>
                <a:ea typeface="+mn-ea"/>
                <a:cs typeface="+mn-cs"/>
              </a:rPr>
              <a:t>Collobert</a:t>
            </a:r>
            <a:r>
              <a:rPr lang="en-US" sz="1200" kern="1200" dirty="0" smtClean="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a:t>
            </a:r>
            <a:endParaRPr lang="en-US" dirty="0" smtClean="0"/>
          </a:p>
          <a:p>
            <a:r>
              <a:rPr lang="en-US" sz="1200" kern="1200" dirty="0" smtClean="0">
                <a:solidFill>
                  <a:schemeClr val="tx1"/>
                </a:solidFill>
                <a:effectLst/>
                <a:latin typeface="+mn-lt"/>
                <a:ea typeface="+mn-ea"/>
                <a:cs typeface="+mn-cs"/>
              </a:rPr>
              <a:t>We’ll see how to do neural networks in the next chapter, but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The intuition of skip-gram is: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757026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revolutionary intuition here is that we can just use running text as implicitly supervised training data for such a classifier; a word </a:t>
            </a:r>
            <a:r>
              <a:rPr lang="en-US" sz="1200" i="1" kern="1200" dirty="0" smtClean="0">
                <a:solidFill>
                  <a:schemeClr val="tx1"/>
                </a:solidFill>
                <a:effectLst/>
                <a:latin typeface="+mn-lt"/>
                <a:ea typeface="+mn-ea"/>
                <a:cs typeface="+mn-cs"/>
              </a:rPr>
              <a:t>s </a:t>
            </a:r>
            <a:r>
              <a:rPr lang="en-US" sz="1200" kern="1200" dirty="0" smtClean="0">
                <a:solidFill>
                  <a:schemeClr val="tx1"/>
                </a:solidFill>
                <a:effectLst/>
                <a:latin typeface="+mn-lt"/>
                <a:ea typeface="+mn-ea"/>
                <a:cs typeface="+mn-cs"/>
              </a:rPr>
              <a:t>that occurs near the target word </a:t>
            </a:r>
            <a:r>
              <a:rPr lang="en-US" sz="1200" i="1" kern="1200" dirty="0" smtClean="0">
                <a:solidFill>
                  <a:schemeClr val="tx1"/>
                </a:solidFill>
                <a:effectLst/>
                <a:latin typeface="+mn-lt"/>
                <a:ea typeface="+mn-ea"/>
                <a:cs typeface="+mn-cs"/>
              </a:rPr>
              <a:t>apricot </a:t>
            </a:r>
            <a:r>
              <a:rPr lang="en-US" sz="1200" kern="1200" dirty="0" smtClean="0">
                <a:solidFill>
                  <a:schemeClr val="tx1"/>
                </a:solidFill>
                <a:effectLst/>
                <a:latin typeface="+mn-lt"/>
                <a:ea typeface="+mn-ea"/>
                <a:cs typeface="+mn-cs"/>
              </a:rPr>
              <a:t>acts as gold ‘correct answer’ to the question “Is word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likely to show up near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This avoids the need for any sort of hand-labeled supervision signal.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404843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 = target, c</a:t>
            </a:r>
            <a:r>
              <a:rPr lang="en-US" baseline="0" dirty="0" smtClean="0"/>
              <a:t> = context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goal is to train a classifier such that, given a tuple (</a:t>
            </a:r>
            <a:r>
              <a:rPr lang="en-US" sz="1200" i="1" kern="1200" dirty="0" err="1" smtClean="0">
                <a:solidFill>
                  <a:schemeClr val="tx1"/>
                </a:solidFill>
                <a:effectLst/>
                <a:latin typeface="+mn-lt"/>
                <a:ea typeface="+mn-ea"/>
                <a:cs typeface="+mn-cs"/>
              </a:rPr>
              <a:t>t</a:t>
            </a:r>
            <a:r>
              <a:rPr lang="en-US" sz="1200" kern="1200" dirty="0" err="1"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 of a target word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paired with a candidate context word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(for example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jam</a:t>
            </a:r>
            <a:r>
              <a:rPr lang="en-US" sz="1200" kern="1200" dirty="0" smtClean="0">
                <a:solidFill>
                  <a:schemeClr val="tx1"/>
                </a:solidFill>
                <a:effectLst/>
                <a:latin typeface="+mn-lt"/>
                <a:ea typeface="+mn-ea"/>
                <a:cs typeface="+mn-cs"/>
              </a:rPr>
              <a:t>), or perhaps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aardvark</a:t>
            </a:r>
            <a:r>
              <a:rPr lang="en-US" sz="1200" kern="1200" dirty="0" smtClean="0">
                <a:solidFill>
                  <a:schemeClr val="tx1"/>
                </a:solidFill>
                <a:effectLst/>
                <a:latin typeface="+mn-lt"/>
                <a:ea typeface="+mn-ea"/>
                <a:cs typeface="+mn-cs"/>
              </a:rPr>
              <a:t>) it will return the probability that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is a real context word (true for </a:t>
            </a:r>
            <a:r>
              <a:rPr lang="en-US" sz="1200" i="1" kern="1200" dirty="0" smtClean="0">
                <a:solidFill>
                  <a:schemeClr val="tx1"/>
                </a:solidFill>
                <a:effectLst/>
                <a:latin typeface="+mn-lt"/>
                <a:ea typeface="+mn-ea"/>
                <a:cs typeface="+mn-cs"/>
              </a:rPr>
              <a:t>jam</a:t>
            </a:r>
            <a:r>
              <a:rPr lang="en-US" sz="1200" kern="1200" dirty="0" smtClean="0">
                <a:solidFill>
                  <a:schemeClr val="tx1"/>
                </a:solidFill>
                <a:effectLst/>
                <a:latin typeface="+mn-lt"/>
                <a:ea typeface="+mn-ea"/>
                <a:cs typeface="+mn-cs"/>
              </a:rPr>
              <a:t>, false for </a:t>
            </a:r>
            <a:r>
              <a:rPr lang="en-US" sz="1200" i="1" kern="1200" dirty="0" smtClean="0">
                <a:solidFill>
                  <a:schemeClr val="tx1"/>
                </a:solidFill>
                <a:effectLst/>
                <a:latin typeface="+mn-lt"/>
                <a:ea typeface="+mn-ea"/>
                <a:cs typeface="+mn-cs"/>
              </a:rPr>
              <a:t>aardvark</a:t>
            </a:r>
            <a:r>
              <a:rPr lang="en-US" sz="1200" kern="1200" dirty="0" smtClean="0">
                <a:solidFill>
                  <a:schemeClr val="tx1"/>
                </a:solidFill>
                <a:effectLst/>
                <a:latin typeface="+mn-lt"/>
                <a:ea typeface="+mn-ea"/>
                <a:cs typeface="+mn-cs"/>
              </a:rPr>
              <a:t>):  </a:t>
            </a:r>
            <a:r>
              <a:rPr lang="mr-IN" sz="1200" i="1" kern="1200" dirty="0" err="1" smtClean="0">
                <a:solidFill>
                  <a:schemeClr val="tx1"/>
                </a:solidFill>
                <a:effectLst/>
                <a:latin typeface="+mn-lt"/>
                <a:ea typeface="+mn-ea"/>
                <a:cs typeface="+mn-cs"/>
              </a:rPr>
              <a:t>P</a:t>
            </a:r>
            <a:r>
              <a:rPr lang="mr-IN" sz="1200" kern="1200" dirty="0" smtClean="0">
                <a:solidFill>
                  <a:schemeClr val="tx1"/>
                </a:solidFill>
                <a:effectLst/>
                <a:latin typeface="+mn-lt"/>
                <a:ea typeface="+mn-ea"/>
                <a:cs typeface="+mn-cs"/>
              </a:rPr>
              <a:t>(+|</a:t>
            </a:r>
            <a:r>
              <a:rPr lang="mr-IN" sz="1200" i="1" kern="1200" dirty="0" err="1" smtClean="0">
                <a:solidFill>
                  <a:schemeClr val="tx1"/>
                </a:solidFill>
                <a:effectLst/>
                <a:latin typeface="+mn-lt"/>
                <a:ea typeface="+mn-ea"/>
                <a:cs typeface="+mn-cs"/>
              </a:rPr>
              <a:t>t</a:t>
            </a:r>
            <a:r>
              <a:rPr lang="mr-IN" sz="1200" i="1" kern="1200" dirty="0" smtClean="0">
                <a:solidFill>
                  <a:schemeClr val="tx1"/>
                </a:solidFill>
                <a:effectLst/>
                <a:latin typeface="+mn-lt"/>
                <a:ea typeface="+mn-ea"/>
                <a:cs typeface="+mn-cs"/>
              </a:rPr>
              <a:t> </a:t>
            </a:r>
            <a:r>
              <a:rPr lang="mr-IN" sz="1200" kern="1200" dirty="0" smtClean="0">
                <a:solidFill>
                  <a:schemeClr val="tx1"/>
                </a:solidFill>
                <a:effectLst/>
                <a:latin typeface="+mn-lt"/>
                <a:ea typeface="+mn-ea"/>
                <a:cs typeface="+mn-cs"/>
              </a:rPr>
              <a:t>, </a:t>
            </a:r>
            <a:r>
              <a:rPr lang="mr-IN" sz="1200" i="1" kern="1200" dirty="0" err="1" smtClean="0">
                <a:solidFill>
                  <a:schemeClr val="tx1"/>
                </a:solidFill>
                <a:effectLst/>
                <a:latin typeface="+mn-lt"/>
                <a:ea typeface="+mn-ea"/>
                <a:cs typeface="+mn-cs"/>
              </a:rPr>
              <a:t>c</a:t>
            </a:r>
            <a:r>
              <a:rPr lang="mr-IN" sz="1200" kern="1200" dirty="0" smtClean="0">
                <a:solidFill>
                  <a:schemeClr val="tx1"/>
                </a:solidFill>
                <a:effectLst/>
                <a:latin typeface="+mn-lt"/>
                <a:ea typeface="+mn-ea"/>
                <a:cs typeface="+mn-cs"/>
              </a:rPr>
              <a:t>) </a:t>
            </a:r>
            <a:endParaRPr lang="mr-I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probability that word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is not a real context word for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is just 1 minus that.</a:t>
            </a:r>
            <a:r>
              <a:rPr lang="en-US" sz="1200" kern="1200" baseline="0" dirty="0" smtClean="0">
                <a:solidFill>
                  <a:schemeClr val="tx1"/>
                </a:solidFill>
                <a:effectLst/>
                <a:latin typeface="+mn-lt"/>
                <a:ea typeface="+mn-ea"/>
                <a:cs typeface="+mn-cs"/>
              </a:rPr>
              <a:t> </a:t>
            </a:r>
            <a:r>
              <a:rPr lang="mr-IN" sz="1200" i="1" kern="1200" dirty="0" err="1" smtClean="0">
                <a:solidFill>
                  <a:schemeClr val="tx1"/>
                </a:solidFill>
                <a:effectLst/>
                <a:latin typeface="+mn-lt"/>
                <a:ea typeface="+mn-ea"/>
                <a:cs typeface="+mn-cs"/>
              </a:rPr>
              <a:t>P</a:t>
            </a:r>
            <a:r>
              <a:rPr lang="mr-IN" sz="1200" kern="1200" dirty="0" smtClean="0">
                <a:solidFill>
                  <a:schemeClr val="tx1"/>
                </a:solidFill>
                <a:effectLst/>
                <a:latin typeface="+mn-lt"/>
                <a:ea typeface="+mn-ea"/>
                <a:cs typeface="+mn-cs"/>
              </a:rPr>
              <a:t>(−|</a:t>
            </a:r>
            <a:r>
              <a:rPr lang="mr-IN" sz="1200" i="1" kern="1200" dirty="0" err="1" smtClean="0">
                <a:solidFill>
                  <a:schemeClr val="tx1"/>
                </a:solidFill>
                <a:effectLst/>
                <a:latin typeface="+mn-lt"/>
                <a:ea typeface="+mn-ea"/>
                <a:cs typeface="+mn-cs"/>
              </a:rPr>
              <a:t>t</a:t>
            </a:r>
            <a:r>
              <a:rPr lang="mr-IN" sz="1200" kern="1200" dirty="0" err="1" smtClean="0">
                <a:solidFill>
                  <a:schemeClr val="tx1"/>
                </a:solidFill>
                <a:effectLst/>
                <a:latin typeface="+mn-lt"/>
                <a:ea typeface="+mn-ea"/>
                <a:cs typeface="+mn-cs"/>
              </a:rPr>
              <a:t>,</a:t>
            </a:r>
            <a:r>
              <a:rPr lang="mr-IN" sz="1200" i="1" kern="1200" dirty="0" err="1" smtClean="0">
                <a:solidFill>
                  <a:schemeClr val="tx1"/>
                </a:solidFill>
                <a:effectLst/>
                <a:latin typeface="+mn-lt"/>
                <a:ea typeface="+mn-ea"/>
                <a:cs typeface="+mn-cs"/>
              </a:rPr>
              <a:t>c</a:t>
            </a:r>
            <a:r>
              <a:rPr lang="mr-IN" sz="1200" kern="1200" dirty="0" smtClean="0">
                <a:solidFill>
                  <a:schemeClr val="tx1"/>
                </a:solidFill>
                <a:effectLst/>
                <a:latin typeface="+mn-lt"/>
                <a:ea typeface="+mn-ea"/>
                <a:cs typeface="+mn-cs"/>
              </a:rPr>
              <a:t>) = 1−</a:t>
            </a:r>
            <a:r>
              <a:rPr lang="mr-IN" sz="1200" i="1" kern="1200" dirty="0" smtClean="0">
                <a:solidFill>
                  <a:schemeClr val="tx1"/>
                </a:solidFill>
                <a:effectLst/>
                <a:latin typeface="+mn-lt"/>
                <a:ea typeface="+mn-ea"/>
                <a:cs typeface="+mn-cs"/>
              </a:rPr>
              <a:t>P</a:t>
            </a:r>
            <a:r>
              <a:rPr lang="mr-IN" sz="1200" kern="1200" dirty="0" smtClean="0">
                <a:solidFill>
                  <a:schemeClr val="tx1"/>
                </a:solidFill>
                <a:effectLst/>
                <a:latin typeface="+mn-lt"/>
                <a:ea typeface="+mn-ea"/>
                <a:cs typeface="+mn-cs"/>
              </a:rPr>
              <a:t>(+|</a:t>
            </a:r>
            <a:r>
              <a:rPr lang="mr-IN" sz="1200" i="1" kern="1200" dirty="0" err="1" smtClean="0">
                <a:solidFill>
                  <a:schemeClr val="tx1"/>
                </a:solidFill>
                <a:effectLst/>
                <a:latin typeface="+mn-lt"/>
                <a:ea typeface="+mn-ea"/>
                <a:cs typeface="+mn-cs"/>
              </a:rPr>
              <a:t>t</a:t>
            </a:r>
            <a:r>
              <a:rPr lang="mr-IN" sz="1200" kern="1200" dirty="0" err="1" smtClean="0">
                <a:solidFill>
                  <a:schemeClr val="tx1"/>
                </a:solidFill>
                <a:effectLst/>
                <a:latin typeface="+mn-lt"/>
                <a:ea typeface="+mn-ea"/>
                <a:cs typeface="+mn-cs"/>
              </a:rPr>
              <a:t>,</a:t>
            </a:r>
            <a:r>
              <a:rPr lang="mr-IN" sz="1200" i="1" kern="1200" dirty="0" err="1" smtClean="0">
                <a:solidFill>
                  <a:schemeClr val="tx1"/>
                </a:solidFill>
                <a:effectLst/>
                <a:latin typeface="+mn-lt"/>
                <a:ea typeface="+mn-ea"/>
                <a:cs typeface="+mn-cs"/>
              </a:rPr>
              <a:t>c</a:t>
            </a:r>
            <a:r>
              <a:rPr lang="mr-IN" sz="1200" kern="1200" dirty="0" smtClean="0">
                <a:solidFill>
                  <a:schemeClr val="tx1"/>
                </a:solidFill>
                <a:effectLst/>
                <a:latin typeface="+mn-lt"/>
                <a:ea typeface="+mn-ea"/>
                <a:cs typeface="+mn-cs"/>
              </a:rPr>
              <a:t>) </a:t>
            </a:r>
            <a:endParaRPr lang="mr-I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313825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 = target, c</a:t>
            </a:r>
            <a:r>
              <a:rPr lang="en-US" baseline="0" dirty="0" smtClean="0"/>
              <a:t> = context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 does the classifier compute the probability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 The intuition of the skip- gram model is to base this probability on similarity: a word is likely to occur near the target if its embedding is similar to the target embedding. How can we compute similarity between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Recall that two vectors are similar if they have a high dot product (cosine, the most popular similarity metric, is just a normalized dot product). In other words: </a:t>
            </a:r>
            <a:r>
              <a:rPr lang="en-US" sz="1200" i="1" kern="1200" dirty="0" smtClean="0">
                <a:solidFill>
                  <a:schemeClr val="tx1"/>
                </a:solidFill>
                <a:effectLst/>
                <a:latin typeface="+mn-lt"/>
                <a:ea typeface="+mn-ea"/>
                <a:cs typeface="+mn-cs"/>
              </a:rPr>
              <a:t>Similarity</a:t>
            </a:r>
            <a:r>
              <a:rPr lang="en-US" sz="1200" kern="1200" dirty="0"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t</a:t>
            </a:r>
            <a:r>
              <a:rPr lang="en-US" sz="1200" kern="1200" dirty="0" err="1"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t</a:t>
            </a:r>
            <a:r>
              <a:rPr lang="en-US" sz="1200" kern="1200" dirty="0" err="1"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c</a:t>
            </a:r>
            <a:r>
              <a:rPr lang="en-US" sz="1200" i="1"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Of course, the dot product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is not a probability, it’s just a number ranging from 0 to ∞.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1000678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sigmoid function just returns a number between 0 and 1, so to make it a </a:t>
            </a:r>
            <a:r>
              <a:rPr lang="en-US" sz="1200" kern="1200" dirty="0" err="1" smtClean="0">
                <a:solidFill>
                  <a:schemeClr val="tx1"/>
                </a:solidFill>
                <a:effectLst/>
                <a:latin typeface="+mn-lt"/>
                <a:ea typeface="+mn-ea"/>
                <a:cs typeface="+mn-cs"/>
              </a:rPr>
              <a:t>proba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bility</a:t>
            </a:r>
            <a:r>
              <a:rPr lang="en-US" sz="1200" kern="1200" dirty="0" smtClean="0">
                <a:solidFill>
                  <a:schemeClr val="tx1"/>
                </a:solidFill>
                <a:effectLst/>
                <a:latin typeface="+mn-lt"/>
                <a:ea typeface="+mn-ea"/>
                <a:cs typeface="+mn-cs"/>
              </a:rPr>
              <a:t> we’ll need to make sure that the total probability of the two possible events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being a context word, and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not being a context word) sum to 1.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756168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probability that word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is not a real context word for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is thus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14832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892969" y="2268141"/>
            <a:ext cx="7358063" cy="2321719"/>
          </a:xfrm>
          <a:prstGeom prst="rect">
            <a:avLst/>
          </a:prstGeom>
        </p:spPr>
        <p:txBody>
          <a:bodyPr/>
          <a:lstStyle/>
          <a:p>
            <a:r>
              <a:rPr dirty="0"/>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29669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2/13/19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2/13/19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2/13/19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2/13/19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2/13/19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2/13/19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2/13/19</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2/13/19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jpg"/></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tif"/><Relationship Id="rId8" Type="http://schemas.openxmlformats.org/officeDocument/2006/relationships/image" Target="../media/image30.tif"/><Relationship Id="rId1" Type="http://schemas.openxmlformats.org/officeDocument/2006/relationships/slideLayout" Target="../slideLayouts/slideLayout10.xml"/><Relationship Id="rId2" Type="http://schemas.openxmlformats.org/officeDocument/2006/relationships/image" Target="../media/image24.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5.xml.rels><?xml version="1.0" encoding="UTF-8" standalone="yes"?>
<Relationships xmlns="http://schemas.openxmlformats.org/package/2006/relationships"><Relationship Id="rId3" Type="http://schemas.openxmlformats.org/officeDocument/2006/relationships/hyperlink" Target="http://www.fasttext.cc/" TargetMode="External"/><Relationship Id="rId4" Type="http://schemas.openxmlformats.org/officeDocument/2006/relationships/hyperlink" Target="http://nlp.stanford.edu/projects/glove/" TargetMode="External"/><Relationship Id="rId5" Type="http://schemas.openxmlformats.org/officeDocument/2006/relationships/image" Target="../media/image1.png"/><Relationship Id="rId6" Type="http://schemas.openxmlformats.org/officeDocument/2006/relationships/image" Target="../media/image2.tiff"/><Relationship Id="rId7"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hyperlink" Target="https://code.google.com/archive/p/word2vec/"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38200" y="1142798"/>
            <a:ext cx="6324600" cy="3487620"/>
          </a:xfrm>
        </p:spPr>
        <p:txBody>
          <a:bodyPr>
            <a:normAutofit/>
          </a:bodyPr>
          <a:lstStyle/>
          <a:p>
            <a:r>
              <a:rPr lang="en-US" sz="3200" dirty="0"/>
              <a:t>Dan Jurafsky and James Martin</a:t>
            </a:r>
          </a:p>
          <a:p>
            <a:r>
              <a:rPr lang="en-US" sz="3200" dirty="0"/>
              <a:t>Speech and Language </a:t>
            </a:r>
            <a:r>
              <a:rPr lang="en-US" sz="3200" dirty="0" smtClean="0"/>
              <a:t>Processing</a:t>
            </a:r>
          </a:p>
          <a:p>
            <a:r>
              <a:rPr lang="en-US" sz="3200">
                <a:solidFill>
                  <a:srgbClr val="C00000"/>
                </a:solidFill>
              </a:rPr>
              <a:t>Chapter </a:t>
            </a:r>
            <a:r>
              <a:rPr lang="en-US" sz="3200" smtClean="0">
                <a:solidFill>
                  <a:srgbClr val="C00000"/>
                </a:solidFill>
              </a:rPr>
              <a:t>6</a:t>
            </a:r>
            <a:endParaRPr lang="en-US" sz="3200">
              <a:solidFill>
                <a:srgbClr val="C00000"/>
              </a:solidFill>
            </a:endParaRPr>
          </a:p>
          <a:p>
            <a:endParaRPr lang="en-US" sz="3200" dirty="0"/>
          </a:p>
          <a:p>
            <a:endParaRPr lang="en-US" sz="3200" dirty="0"/>
          </a:p>
        </p:txBody>
      </p:sp>
      <p:sp>
        <p:nvSpPr>
          <p:cNvPr id="7" name="TextBox 6"/>
          <p:cNvSpPr txBox="1"/>
          <p:nvPr/>
        </p:nvSpPr>
        <p:spPr>
          <a:xfrm>
            <a:off x="1600200" y="3307181"/>
            <a:ext cx="7205398" cy="707886"/>
          </a:xfrm>
          <a:prstGeom prst="rect">
            <a:avLst/>
          </a:prstGeom>
          <a:noFill/>
        </p:spPr>
        <p:txBody>
          <a:bodyPr wrap="square" rtlCol="0">
            <a:spAutoFit/>
          </a:bodyPr>
          <a:lstStyle/>
          <a:p>
            <a:r>
              <a:rPr lang="en-US" sz="4000" dirty="0" smtClean="0">
                <a:solidFill>
                  <a:srgbClr val="C00000"/>
                </a:solidFill>
              </a:rPr>
              <a:t>Vector </a:t>
            </a:r>
            <a:r>
              <a:rPr lang="en-US" sz="4000" dirty="0">
                <a:solidFill>
                  <a:srgbClr val="C00000"/>
                </a:solidFill>
              </a:rPr>
              <a:t>Semantics, Part </a:t>
            </a:r>
            <a:r>
              <a:rPr lang="en-US" sz="4000" dirty="0" smtClean="0">
                <a:solidFill>
                  <a:srgbClr val="C00000"/>
                </a:solidFill>
              </a:rPr>
              <a:t>2</a:t>
            </a:r>
            <a:endParaRPr lang="en-US" sz="2400"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algorithm</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and a neighboring context word as positive examples.</a:t>
            </a:r>
          </a:p>
          <a:p>
            <a:pPr marL="514350" indent="-514350">
              <a:buFont typeface="+mj-lt"/>
              <a:buAutoNum type="arabicPeriod"/>
            </a:pPr>
            <a:r>
              <a:rPr lang="en-US" sz="3200" dirty="0"/>
              <a:t>Randomly sample other words in the lexicon to get negative samples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weights as the </a:t>
            </a:r>
            <a:r>
              <a:rPr lang="en-US" sz="3200" dirty="0" err="1"/>
              <a:t>embeddings</a:t>
            </a:r>
            <a:endParaRPr lang="en-US" sz="3200" dirty="0"/>
          </a:p>
          <a:p>
            <a:endParaRPr lang="en-US" dirty="0"/>
          </a:p>
          <a:p>
            <a:endParaRPr lang="en-US"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2/13/19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10</a:t>
            </a:fld>
            <a:endParaRPr lang="en-US"/>
          </a:p>
        </p:txBody>
      </p:sp>
    </p:spTree>
    <p:extLst>
      <p:ext uri="{BB962C8B-B14F-4D97-AF65-F5344CB8AC3E}">
        <p14:creationId xmlns:p14="http://schemas.microsoft.com/office/powerpoint/2010/main" val="1627412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target</a:t>
            </a:r>
            <a:r>
              <a:rPr lang="en-US" sz="2800" dirty="0">
                <a:solidFill>
                  <a:schemeClr val="bg1">
                    <a:lumMod val="65000"/>
                  </a:schemeClr>
                </a:solidFill>
              </a:rPr>
              <a:t>  </a:t>
            </a:r>
            <a:r>
              <a:rPr lang="en-US" sz="2800" dirty="0">
                <a:solidFill>
                  <a:srgbClr val="0000FF"/>
                </a:solidFill>
              </a:rPr>
              <a:t>c3    c4</a:t>
            </a:r>
          </a:p>
          <a:p>
            <a:endParaRPr lang="en-US" sz="3200"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2/13/19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11</a:t>
            </a:fld>
            <a:endParaRPr lang="en-US"/>
          </a:p>
        </p:txBody>
      </p:sp>
      <p:sp>
        <p:nvSpPr>
          <p:cNvPr id="5" name="TextBox 4">
            <a:extLst>
              <a:ext uri="{FF2B5EF4-FFF2-40B4-BE49-F238E27FC236}">
                <a16:creationId xmlns="" xmlns:a16="http://schemas.microsoft.com/office/drawing/2014/main" id="{35BF3B17-D3CC-D947-AFB2-4BB69E8F44CA}"/>
              </a:ext>
            </a:extLst>
          </p:cNvPr>
          <p:cNvSpPr txBox="1"/>
          <p:nvPr/>
        </p:nvSpPr>
        <p:spPr>
          <a:xfrm>
            <a:off x="1678488" y="4809994"/>
            <a:ext cx="6474912" cy="954107"/>
          </a:xfrm>
          <a:prstGeom prst="rect">
            <a:avLst/>
          </a:prstGeom>
          <a:noFill/>
        </p:spPr>
        <p:txBody>
          <a:bodyPr wrap="square" rtlCol="0">
            <a:spAutoFit/>
          </a:bodyPr>
          <a:lstStyle/>
          <a:p>
            <a:r>
              <a:rPr lang="en-US" sz="2800" dirty="0" err="1"/>
              <a:t>Asssume</a:t>
            </a:r>
            <a:r>
              <a:rPr lang="en-US" sz="2800" dirty="0"/>
              <a:t> context words are those in +/- 2 word window</a:t>
            </a:r>
          </a:p>
        </p:txBody>
      </p:sp>
    </p:spTree>
    <p:extLst>
      <p:ext uri="{BB962C8B-B14F-4D97-AF65-F5344CB8AC3E}">
        <p14:creationId xmlns:p14="http://schemas.microsoft.com/office/powerpoint/2010/main" val="12985001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968438"/>
          </a:xfrm>
        </p:spPr>
        <p:txBody>
          <a:bodyPr/>
          <a:lstStyle/>
          <a:p>
            <a:r>
              <a:rPr lang="en-US" b="0" dirty="0"/>
              <a:t>Skip-Gram Goal</a:t>
            </a:r>
          </a:p>
        </p:txBody>
      </p:sp>
      <p:sp>
        <p:nvSpPr>
          <p:cNvPr id="3" name="Content Placeholder 2"/>
          <p:cNvSpPr>
            <a:spLocks noGrp="1"/>
          </p:cNvSpPr>
          <p:nvPr>
            <p:ph idx="1"/>
          </p:nvPr>
        </p:nvSpPr>
        <p:spPr>
          <a:xfrm>
            <a:off x="822959" y="1845734"/>
            <a:ext cx="8092441" cy="4023360"/>
          </a:xfrm>
        </p:spPr>
        <p:txBody>
          <a:bodyPr>
            <a:normAutofit fontScale="32500" lnSpcReduction="20000"/>
          </a:bodyPr>
          <a:lstStyle/>
          <a:p>
            <a:pPr>
              <a:spcAft>
                <a:spcPts val="1400"/>
              </a:spcAft>
            </a:pPr>
            <a:r>
              <a:rPr lang="en-US" sz="9600" dirty="0"/>
              <a:t>Given a tuple (</a:t>
            </a:r>
            <a:r>
              <a:rPr lang="en-US" sz="9600" dirty="0" err="1"/>
              <a:t>t,c</a:t>
            </a:r>
            <a:r>
              <a:rPr lang="en-US" sz="9600" dirty="0"/>
              <a:t>)  = target, context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jam</a:t>
            </a:r>
            <a:r>
              <a:rPr lang="en-US" sz="9400" dirty="0"/>
              <a: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aardvark</a:t>
            </a:r>
            <a:r>
              <a:rPr lang="en-US" sz="9400" dirty="0"/>
              <a:t>)</a:t>
            </a:r>
          </a:p>
          <a:p>
            <a:r>
              <a:rPr lang="en-US" sz="9600" dirty="0"/>
              <a:t>Return probability that c is a real context word:</a:t>
            </a:r>
          </a:p>
          <a:p>
            <a:endParaRPr lang="en-US" sz="9600" dirty="0"/>
          </a:p>
          <a:p>
            <a:r>
              <a:rPr lang="en-US" sz="9800" dirty="0"/>
              <a:t>P(+|</a:t>
            </a:r>
            <a:r>
              <a:rPr lang="en-US" sz="9800" dirty="0" err="1"/>
              <a:t>t,c</a:t>
            </a:r>
            <a:r>
              <a:rPr lang="en-US" sz="9800" dirty="0"/>
              <a:t>)</a:t>
            </a:r>
          </a:p>
          <a:p>
            <a:r>
              <a:rPr lang="en-US" sz="9800" i="1" dirty="0"/>
              <a:t>P</a:t>
            </a:r>
            <a:r>
              <a:rPr lang="en-US" sz="9800" dirty="0"/>
              <a:t>(−|</a:t>
            </a:r>
            <a:r>
              <a:rPr lang="en-US" sz="9800" i="1" dirty="0" err="1"/>
              <a:t>t</a:t>
            </a:r>
            <a:r>
              <a:rPr lang="en-US" sz="9800" dirty="0" err="1"/>
              <a:t>,</a:t>
            </a:r>
            <a:r>
              <a:rPr lang="en-US" sz="9800" i="1" dirty="0" err="1"/>
              <a:t>c</a:t>
            </a:r>
            <a:r>
              <a:rPr lang="en-US" sz="9800" dirty="0"/>
              <a:t>) = 1−</a:t>
            </a:r>
            <a:r>
              <a:rPr lang="en-US" sz="9800" i="1" dirty="0"/>
              <a:t>P</a:t>
            </a:r>
            <a:r>
              <a:rPr lang="en-US" sz="9800" dirty="0"/>
              <a:t>(+|</a:t>
            </a:r>
            <a:r>
              <a:rPr lang="en-US" sz="9800" i="1" dirty="0" err="1"/>
              <a:t>t</a:t>
            </a:r>
            <a:r>
              <a:rPr lang="en-US" sz="9800" dirty="0" err="1"/>
              <a:t>,</a:t>
            </a:r>
            <a:r>
              <a:rPr lang="en-US" sz="9800" i="1" dirty="0" err="1"/>
              <a:t>c</a:t>
            </a:r>
            <a:r>
              <a:rPr lang="en-US" sz="9800" dirty="0"/>
              <a:t>)</a:t>
            </a:r>
          </a:p>
          <a:p>
            <a:endParaRPr lang="en-US" sz="3200" dirty="0"/>
          </a:p>
          <a:p>
            <a:endParaRPr lang="en-US" sz="3200"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2/13/19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12</a:t>
            </a:fld>
            <a:endParaRPr lang="en-US"/>
          </a:p>
        </p:txBody>
      </p:sp>
    </p:spTree>
    <p:extLst>
      <p:ext uri="{BB962C8B-B14F-4D97-AF65-F5344CB8AC3E}">
        <p14:creationId xmlns:p14="http://schemas.microsoft.com/office/powerpoint/2010/main" val="15690332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163D9D-DF6A-A74D-9A7B-B9CC8A70717A}"/>
              </a:ext>
            </a:extLst>
          </p:cNvPr>
          <p:cNvSpPr>
            <a:spLocks noGrp="1"/>
          </p:cNvSpPr>
          <p:nvPr>
            <p:ph type="title"/>
          </p:nvPr>
        </p:nvSpPr>
        <p:spPr/>
        <p:txBody>
          <a:bodyPr/>
          <a:lstStyle/>
          <a:p>
            <a:r>
              <a:rPr lang="en-US" dirty="0"/>
              <a:t>How to compute p(+|</a:t>
            </a:r>
            <a:r>
              <a:rPr lang="en-US" dirty="0" err="1"/>
              <a:t>t,c</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FF5E4F3A-A530-C44F-941F-6816ADC957BE}"/>
                  </a:ext>
                </a:extLst>
              </p:cNvPr>
              <p:cNvSpPr>
                <a:spLocks noGrp="1"/>
              </p:cNvSpPr>
              <p:nvPr>
                <p:ph idx="1"/>
              </p:nvPr>
            </p:nvSpPr>
            <p:spPr/>
            <p:txBody>
              <a:bodyPr>
                <a:normAutofit/>
              </a:bodyPr>
              <a:lstStyle/>
              <a:p>
                <a:r>
                  <a:rPr lang="en-US" sz="3200" dirty="0" smtClean="0"/>
                  <a:t>Intuition:</a:t>
                </a:r>
              </a:p>
              <a:p>
                <a:pPr lvl="1"/>
                <a:r>
                  <a:rPr lang="en-US" sz="2800" dirty="0"/>
                  <a:t>Words are likely to appear near similar words</a:t>
                </a:r>
              </a:p>
              <a:p>
                <a:pPr lvl="1"/>
                <a:r>
                  <a:rPr lang="en-US" sz="2800" dirty="0"/>
                  <a:t>Model similarity with dot-product!</a:t>
                </a:r>
              </a:p>
              <a:p>
                <a:pPr lvl="1"/>
                <a:r>
                  <a:rPr lang="en-US" sz="2800" dirty="0"/>
                  <a:t>Similarity(</a:t>
                </a:r>
                <a:r>
                  <a:rPr lang="en-US" sz="2800" dirty="0" err="1"/>
                  <a:t>t,c</a:t>
                </a:r>
                <a:r>
                  <a:rPr lang="en-US" sz="2800" dirty="0"/>
                  <a:t>) </a:t>
                </a:r>
                <a14:m>
                  <m:oMath xmlns:m="http://schemas.openxmlformats.org/officeDocument/2006/math">
                    <m:r>
                      <a:rPr lang="en-US" sz="2800" i="1" smtClean="0">
                        <a:latin typeface="Cambria Math" charset="0"/>
                        <a:ea typeface="Cambria Math" charset="0"/>
                        <a:cs typeface="Cambria Math" charset="0"/>
                      </a:rPr>
                      <m:t>≈</m:t>
                    </m:r>
                    <m:r>
                      <a:rPr lang="en-US" sz="2800" b="0" i="1" smtClean="0">
                        <a:latin typeface="Cambria Math" charset="0"/>
                        <a:ea typeface="Cambria Math" charset="0"/>
                        <a:cs typeface="Cambria Math" charset="0"/>
                      </a:rPr>
                      <m:t> </m:t>
                    </m:r>
                  </m:oMath>
                </a14:m>
                <a:r>
                  <a:rPr lang="en-US" sz="2800" dirty="0" smtClean="0"/>
                  <a:t>t</a:t>
                </a:r>
                <a:r>
                  <a:rPr lang="en-US" sz="2800" baseline="-25000" dirty="0" smtClean="0"/>
                  <a:t> </a:t>
                </a:r>
                <a:r>
                  <a:rPr lang="en-US" sz="2800" dirty="0"/>
                  <a:t>∙ c</a:t>
                </a:r>
                <a:endParaRPr lang="en-US" sz="2800" baseline="-25000" dirty="0"/>
              </a:p>
              <a:p>
                <a:r>
                  <a:rPr lang="en-US" sz="3400" i="1" dirty="0"/>
                  <a:t>Problem:</a:t>
                </a:r>
              </a:p>
              <a:p>
                <a:pPr lvl="1"/>
                <a:r>
                  <a:rPr lang="en-US" sz="3200" i="1" dirty="0"/>
                  <a:t>Dot product is not a probability!</a:t>
                </a:r>
              </a:p>
              <a:p>
                <a:pPr lvl="2"/>
                <a:r>
                  <a:rPr lang="en-US" sz="2800" i="1" dirty="0"/>
                  <a:t>(Neither is cosine)</a:t>
                </a:r>
              </a:p>
              <a:p>
                <a:pPr marL="384048" lvl="2" indent="0">
                  <a:buNone/>
                </a:pPr>
                <a:r>
                  <a:rPr lang="en-US" sz="2800" i="1" dirty="0"/>
                  <a:t>	 </a:t>
                </a:r>
                <a:r>
                  <a:rPr lang="en-US" sz="2800" dirty="0"/>
                  <a:t> </a:t>
                </a:r>
              </a:p>
              <a:p>
                <a:pPr lvl="1"/>
                <a:endParaRPr lang="en-US" dirty="0"/>
              </a:p>
            </p:txBody>
          </p:sp>
        </mc:Choice>
        <mc:Fallback xmlns="">
          <p:sp>
            <p:nvSpPr>
              <p:cNvPr id="3" name="Content Placeholder 2">
                <a:extLst>
                  <a:ext uri="{FF2B5EF4-FFF2-40B4-BE49-F238E27FC236}">
                    <a16:creationId xmlns:a16="http://schemas.microsoft.com/office/drawing/2014/main" xmlns="" id="{FF5E4F3A-A530-C44F-941F-6816ADC957BE}"/>
                  </a:ext>
                </a:extLst>
              </p:cNvPr>
              <p:cNvSpPr>
                <a:spLocks noGrp="1" noRot="1" noChangeAspect="1" noMove="1" noResize="1" noEditPoints="1" noAdjustHandles="1" noChangeArrowheads="1" noChangeShapeType="1" noTextEdit="1"/>
              </p:cNvSpPr>
              <p:nvPr>
                <p:ph idx="1"/>
              </p:nvPr>
            </p:nvSpPr>
            <p:spPr>
              <a:blipFill rotWithShape="0">
                <a:blip r:embed="rId3"/>
                <a:stretch>
                  <a:fillRect l="-2181" t="-3182"/>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156" y="5638800"/>
            <a:ext cx="7081405" cy="895350"/>
          </a:xfrm>
          <a:prstGeom prst="rect">
            <a:avLst/>
          </a:prstGeom>
        </p:spPr>
      </p:pic>
    </p:spTree>
    <p:extLst>
      <p:ext uri="{BB962C8B-B14F-4D97-AF65-F5344CB8AC3E}">
        <p14:creationId xmlns:p14="http://schemas.microsoft.com/office/powerpoint/2010/main" val="10933588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sp>
        <p:nvSpPr>
          <p:cNvPr id="3" name="Content Placeholder 2">
            <a:extLst>
              <a:ext uri="{FF2B5EF4-FFF2-40B4-BE49-F238E27FC236}">
                <a16:creationId xmlns="" xmlns:a16="http://schemas.microsoft.com/office/drawing/2014/main" id="{3D7E2C0E-61C9-5E4C-973B-FFF6886E65B4}"/>
              </a:ext>
            </a:extLst>
          </p:cNvPr>
          <p:cNvSpPr>
            <a:spLocks noGrp="1"/>
          </p:cNvSpPr>
          <p:nvPr>
            <p:ph idx="1"/>
          </p:nvPr>
        </p:nvSpPr>
        <p:spPr/>
        <p:txBody>
          <a:bodyPr/>
          <a:lstStyle/>
          <a:p>
            <a:r>
              <a:rPr lang="en-US" dirty="0"/>
              <a:t>The sigmoid lies between 0 and 1:</a:t>
            </a:r>
          </a:p>
          <a:p>
            <a:endParaRPr lang="en-US" dirty="0"/>
          </a:p>
        </p:txBody>
      </p:sp>
      <p:pic>
        <p:nvPicPr>
          <p:cNvPr id="4" name="Picture 3">
            <a:extLst>
              <a:ext uri="{FF2B5EF4-FFF2-40B4-BE49-F238E27FC236}">
                <a16:creationId xmlns="" xmlns:a16="http://schemas.microsoft.com/office/drawing/2014/main" id="{2A50DA86-05DE-2347-A314-A71A84638AA2}"/>
              </a:ext>
            </a:extLst>
          </p:cNvPr>
          <p:cNvPicPr>
            <a:picLocks noChangeAspect="1"/>
          </p:cNvPicPr>
          <p:nvPr/>
        </p:nvPicPr>
        <p:blipFill>
          <a:blip r:embed="rId3"/>
          <a:stretch>
            <a:fillRect/>
          </a:stretch>
        </p:blipFill>
        <p:spPr>
          <a:xfrm>
            <a:off x="2362200" y="2098464"/>
            <a:ext cx="3993292" cy="1758950"/>
          </a:xfrm>
          <a:prstGeom prst="rect">
            <a:avLst/>
          </a:prstGeom>
        </p:spPr>
      </p:pic>
      <p:pic>
        <p:nvPicPr>
          <p:cNvPr id="8" name="Picture 7">
            <a:extLst>
              <a:ext uri="{FF2B5EF4-FFF2-40B4-BE49-F238E27FC236}">
                <a16:creationId xmlns="" xmlns:a16="http://schemas.microsoft.com/office/drawing/2014/main" id="{39DAD202-F263-B043-914F-F1E2C5754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888729"/>
            <a:ext cx="6553200" cy="2956331"/>
          </a:xfrm>
          <a:prstGeom prst="rect">
            <a:avLst/>
          </a:prstGeom>
        </p:spPr>
      </p:pic>
    </p:spTree>
    <p:extLst>
      <p:ext uri="{BB962C8B-B14F-4D97-AF65-F5344CB8AC3E}">
        <p14:creationId xmlns:p14="http://schemas.microsoft.com/office/powerpoint/2010/main" val="17339888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 xmlns:a16="http://schemas.microsoft.com/office/drawing/2014/main" id="{534AB5DA-2BE0-D74A-A52C-3AE8D70142AF}"/>
              </a:ext>
            </a:extLst>
          </p:cNvPr>
          <p:cNvPicPr>
            <a:picLocks noChangeAspect="1"/>
          </p:cNvPicPr>
          <p:nvPr/>
        </p:nvPicPr>
        <p:blipFill>
          <a:blip r:embed="rId3"/>
          <a:stretch>
            <a:fillRect/>
          </a:stretch>
        </p:blipFill>
        <p:spPr>
          <a:xfrm>
            <a:off x="1477027" y="2300394"/>
            <a:ext cx="4866331" cy="1682750"/>
          </a:xfrm>
          <a:prstGeom prst="rect">
            <a:avLst/>
          </a:prstGeom>
        </p:spPr>
      </p:pic>
      <p:pic>
        <p:nvPicPr>
          <p:cNvPr id="6" name="Picture 5">
            <a:extLst>
              <a:ext uri="{FF2B5EF4-FFF2-40B4-BE49-F238E27FC236}">
                <a16:creationId xmlns="" xmlns:a16="http://schemas.microsoft.com/office/drawing/2014/main" id="{9ADAD43D-7A4A-284E-AD5B-4724F13D2EF7}"/>
              </a:ext>
            </a:extLst>
          </p:cNvPr>
          <p:cNvPicPr>
            <a:picLocks noChangeAspect="1"/>
          </p:cNvPicPr>
          <p:nvPr/>
        </p:nvPicPr>
        <p:blipFill>
          <a:blip r:embed="rId4"/>
          <a:stretch>
            <a:fillRect/>
          </a:stretch>
        </p:blipFill>
        <p:spPr>
          <a:xfrm>
            <a:off x="1535873" y="4437804"/>
            <a:ext cx="5238750" cy="1885950"/>
          </a:xfrm>
          <a:prstGeom prst="rect">
            <a:avLst/>
          </a:prstGeom>
        </p:spPr>
      </p:pic>
    </p:spTree>
    <p:extLst>
      <p:ext uri="{BB962C8B-B14F-4D97-AF65-F5344CB8AC3E}">
        <p14:creationId xmlns:p14="http://schemas.microsoft.com/office/powerpoint/2010/main" val="7326878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 xmlns:a16="http://schemas.microsoft.com/office/drawing/2014/main"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 xmlns:a16="http://schemas.microsoft.com/office/drawing/2014/main" id="{AEE76DFE-3BCA-2448-9659-6BD44C557ED0}"/>
              </a:ext>
            </a:extLst>
          </p:cNvPr>
          <p:cNvPicPr>
            <a:picLocks noChangeAspect="1"/>
          </p:cNvPicPr>
          <p:nvPr/>
        </p:nvPicPr>
        <p:blipFill>
          <a:blip r:embed="rId3"/>
          <a:stretch>
            <a:fillRect/>
          </a:stretch>
        </p:blipFill>
        <p:spPr>
          <a:xfrm>
            <a:off x="1536191" y="3429000"/>
            <a:ext cx="6838920" cy="2986617"/>
          </a:xfrm>
          <a:prstGeom prst="rect">
            <a:avLst/>
          </a:prstGeom>
        </p:spPr>
      </p:pic>
    </p:spTree>
    <p:extLst>
      <p:ext uri="{BB962C8B-B14F-4D97-AF65-F5344CB8AC3E}">
        <p14:creationId xmlns:p14="http://schemas.microsoft.com/office/powerpoint/2010/main" val="14481393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Popping back up</a:t>
            </a:r>
            <a:endParaRPr lang="en-US" dirty="0"/>
          </a:p>
        </p:txBody>
      </p:sp>
      <p:sp>
        <p:nvSpPr>
          <p:cNvPr id="3" name="Content Placeholder 2"/>
          <p:cNvSpPr>
            <a:spLocks noGrp="1"/>
          </p:cNvSpPr>
          <p:nvPr>
            <p:ph idx="1"/>
          </p:nvPr>
        </p:nvSpPr>
        <p:spPr/>
        <p:txBody>
          <a:bodyPr>
            <a:noAutofit/>
          </a:bodyPr>
          <a:lstStyle/>
          <a:p>
            <a:r>
              <a:rPr lang="en-US" sz="2400" dirty="0" smtClean="0"/>
              <a:t>Now we </a:t>
            </a:r>
            <a:r>
              <a:rPr lang="en-US" sz="2400" dirty="0"/>
              <a:t>have a way of computing the probability of p(+ | t, c), </a:t>
            </a:r>
            <a:r>
              <a:rPr lang="en-US" sz="2400" dirty="0" smtClean="0"/>
              <a:t>which is the </a:t>
            </a:r>
            <a:r>
              <a:rPr lang="en-US" sz="2400" dirty="0"/>
              <a:t>probability that c </a:t>
            </a:r>
            <a:r>
              <a:rPr lang="en-US" sz="2400" dirty="0">
                <a:solidFill>
                  <a:schemeClr val="tx1"/>
                </a:solidFill>
              </a:rPr>
              <a:t>is a real context word for t.  </a:t>
            </a:r>
            <a:endParaRPr lang="en-US" sz="2400" dirty="0" smtClean="0">
              <a:solidFill>
                <a:schemeClr val="tx1"/>
              </a:solidFill>
            </a:endParaRPr>
          </a:p>
          <a:p>
            <a:r>
              <a:rPr lang="en-US" sz="2400" dirty="0" smtClean="0">
                <a:solidFill>
                  <a:schemeClr val="tx1"/>
                </a:solidFill>
              </a:rPr>
              <a:t>BUT</a:t>
            </a:r>
            <a:r>
              <a:rPr lang="en-US" sz="2400" dirty="0">
                <a:solidFill>
                  <a:schemeClr val="tx1"/>
                </a:solidFill>
              </a:rPr>
              <a:t>, we need </a:t>
            </a:r>
            <a:r>
              <a:rPr lang="en-US" sz="2400" dirty="0" err="1">
                <a:solidFill>
                  <a:schemeClr val="tx1"/>
                </a:solidFill>
              </a:rPr>
              <a:t>embeddings</a:t>
            </a:r>
            <a:r>
              <a:rPr lang="en-US" sz="2400" dirty="0">
                <a:solidFill>
                  <a:schemeClr val="tx1"/>
                </a:solidFill>
              </a:rPr>
              <a:t> for </a:t>
            </a:r>
            <a:r>
              <a:rPr lang="en-US" sz="2400" b="1" dirty="0">
                <a:solidFill>
                  <a:schemeClr val="tx1"/>
                </a:solidFill>
              </a:rPr>
              <a:t>t</a:t>
            </a:r>
            <a:r>
              <a:rPr lang="en-US" sz="2400" dirty="0">
                <a:solidFill>
                  <a:schemeClr val="tx1"/>
                </a:solidFill>
              </a:rPr>
              <a:t> and </a:t>
            </a:r>
            <a:r>
              <a:rPr lang="en-US" sz="2400" b="1" dirty="0">
                <a:solidFill>
                  <a:schemeClr val="tx1"/>
                </a:solidFill>
              </a:rPr>
              <a:t>c</a:t>
            </a:r>
            <a:r>
              <a:rPr lang="en-US" sz="2400" dirty="0">
                <a:solidFill>
                  <a:schemeClr val="tx1"/>
                </a:solidFill>
              </a:rPr>
              <a:t> to do it</a:t>
            </a:r>
            <a:r>
              <a:rPr lang="en-US" sz="2400" dirty="0" smtClean="0">
                <a:solidFill>
                  <a:schemeClr val="tx1"/>
                </a:solidFill>
              </a:rPr>
              <a:t>.</a:t>
            </a:r>
          </a:p>
          <a:p>
            <a:r>
              <a:rPr lang="en-US" sz="2400" dirty="0" smtClean="0">
                <a:solidFill>
                  <a:schemeClr val="tx1"/>
                </a:solidFill>
              </a:rPr>
              <a:t>Where do we get those </a:t>
            </a:r>
            <a:r>
              <a:rPr lang="en-US" sz="2400" dirty="0" err="1" smtClean="0">
                <a:solidFill>
                  <a:schemeClr val="tx1"/>
                </a:solidFill>
              </a:rPr>
              <a:t>embeddings</a:t>
            </a:r>
            <a:r>
              <a:rPr lang="en-US" sz="2400" dirty="0" smtClean="0">
                <a:solidFill>
                  <a:schemeClr val="tx1"/>
                </a:solidFill>
              </a:rPr>
              <a:t>?</a:t>
            </a:r>
          </a:p>
          <a:p>
            <a:r>
              <a:rPr lang="en-US" sz="2400" dirty="0" smtClean="0">
                <a:solidFill>
                  <a:schemeClr val="tx1"/>
                </a:solidFill>
              </a:rPr>
              <a:t>Word2vec learns them automatically!  </a:t>
            </a:r>
          </a:p>
          <a:p>
            <a:r>
              <a:rPr lang="en-US" sz="2400" dirty="0" smtClean="0">
                <a:solidFill>
                  <a:schemeClr val="tx1"/>
                </a:solidFill>
              </a:rPr>
              <a:t>It </a:t>
            </a:r>
            <a:r>
              <a:rPr lang="en-US" sz="2400" dirty="0" smtClean="0"/>
              <a:t>starts </a:t>
            </a:r>
            <a:r>
              <a:rPr lang="en-US" sz="2400" dirty="0"/>
              <a:t>with an initial set of embedding vectors and then iteratively shifting the embedding of each word </a:t>
            </a:r>
            <a:r>
              <a:rPr lang="en-US" sz="2400" i="1" dirty="0"/>
              <a:t>w </a:t>
            </a:r>
            <a:r>
              <a:rPr lang="en-US" sz="2400" dirty="0"/>
              <a:t>to be more like the </a:t>
            </a:r>
            <a:r>
              <a:rPr lang="en-US" sz="2400" dirty="0" err="1" smtClean="0"/>
              <a:t>embeddings</a:t>
            </a:r>
            <a:r>
              <a:rPr lang="en-US" sz="2400" dirty="0" smtClean="0"/>
              <a:t> </a:t>
            </a:r>
            <a:r>
              <a:rPr lang="en-US" sz="2400" dirty="0"/>
              <a:t>of words that occur nearby in texts, and less like the </a:t>
            </a:r>
            <a:r>
              <a:rPr lang="en-US" sz="2400" dirty="0" err="1"/>
              <a:t>embeddings</a:t>
            </a:r>
            <a:r>
              <a:rPr lang="en-US" sz="2400" dirty="0"/>
              <a:t> of words that don’t occur nearby. </a:t>
            </a:r>
          </a:p>
          <a:p>
            <a:endParaRPr lang="mr-IN" sz="2400" dirty="0"/>
          </a:p>
          <a:p>
            <a:endParaRPr lang="en-US" sz="2400" dirty="0"/>
          </a:p>
        </p:txBody>
      </p:sp>
    </p:spTree>
    <p:extLst>
      <p:ext uri="{BB962C8B-B14F-4D97-AF65-F5344CB8AC3E}">
        <p14:creationId xmlns:p14="http://schemas.microsoft.com/office/powerpoint/2010/main" val="1875337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a:p>
            <a:endParaRPr lang="en-US" sz="3200" dirty="0"/>
          </a:p>
          <a:p>
            <a:r>
              <a:rPr lang="en-US" sz="3200" dirty="0"/>
              <a:t>Training data: input/output pairs centering on </a:t>
            </a:r>
            <a:r>
              <a:rPr lang="en-US" sz="3200" i="1" dirty="0">
                <a:solidFill>
                  <a:srgbClr val="009900"/>
                </a:solidFill>
              </a:rPr>
              <a:t>apricot</a:t>
            </a:r>
            <a:r>
              <a:rPr lang="en-US" sz="3200" i="1" dirty="0"/>
              <a:t> </a:t>
            </a:r>
          </a:p>
          <a:p>
            <a:r>
              <a:rPr lang="en-US" sz="3200" dirty="0" smtClean="0"/>
              <a:t>Assume </a:t>
            </a:r>
            <a:r>
              <a:rPr lang="en-US" sz="3200" dirty="0"/>
              <a:t>a +/- 2 word window</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2/13/19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18</a:t>
            </a:fld>
            <a:endParaRPr lang="en-US"/>
          </a:p>
        </p:txBody>
      </p:sp>
    </p:spTree>
    <p:extLst>
      <p:ext uri="{BB962C8B-B14F-4D97-AF65-F5344CB8AC3E}">
        <p14:creationId xmlns:p14="http://schemas.microsoft.com/office/powerpoint/2010/main" val="25307274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a:t>
            </a:r>
          </a:p>
        </p:txBody>
      </p:sp>
      <p:sp>
        <p:nvSpPr>
          <p:cNvPr id="3" name="Content Placeholder 2"/>
          <p:cNvSpPr>
            <a:spLocks noGrp="1"/>
          </p:cNvSpPr>
          <p:nvPr>
            <p:ph idx="1"/>
          </p:nvPr>
        </p:nvSpPr>
        <p:spPr>
          <a:xfrm>
            <a:off x="822959" y="1863090"/>
            <a:ext cx="7543801" cy="2175510"/>
          </a:xfrm>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2/13/19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19</a:t>
            </a:fld>
            <a:endParaRPr lang="en-US"/>
          </a:p>
        </p:txBody>
      </p:sp>
      <p:pic>
        <p:nvPicPr>
          <p:cNvPr id="5" name="Picture 4">
            <a:extLst>
              <a:ext uri="{FF2B5EF4-FFF2-40B4-BE49-F238E27FC236}">
                <a16:creationId xmlns="" xmlns:a16="http://schemas.microsoft.com/office/drawing/2014/main" id="{E7A3BE19-49A1-6941-8FD0-DC7760DB8006}"/>
              </a:ext>
            </a:extLst>
          </p:cNvPr>
          <p:cNvPicPr>
            <a:picLocks noChangeAspect="1"/>
          </p:cNvPicPr>
          <p:nvPr/>
        </p:nvPicPr>
        <p:blipFill>
          <a:blip r:embed="rId2"/>
          <a:stretch>
            <a:fillRect/>
          </a:stretch>
        </p:blipFill>
        <p:spPr>
          <a:xfrm>
            <a:off x="1218335" y="3966659"/>
            <a:ext cx="2917658" cy="2463800"/>
          </a:xfrm>
          <a:prstGeom prst="rect">
            <a:avLst/>
          </a:prstGeom>
        </p:spPr>
      </p:pic>
      <p:sp>
        <p:nvSpPr>
          <p:cNvPr id="8" name="TextBox 7">
            <a:extLst>
              <a:ext uri="{FF2B5EF4-FFF2-40B4-BE49-F238E27FC236}">
                <a16:creationId xmlns="" xmlns:a16="http://schemas.microsoft.com/office/drawing/2014/main" id="{BB9DAFE1-71BD-6648-84D9-27905691965A}"/>
              </a:ext>
            </a:extLst>
          </p:cNvPr>
          <p:cNvSpPr txBox="1"/>
          <p:nvPr/>
        </p:nvSpPr>
        <p:spPr>
          <a:xfrm>
            <a:off x="4531369" y="4121063"/>
            <a:ext cx="4536431" cy="2523768"/>
          </a:xfrm>
          <a:prstGeom prst="rect">
            <a:avLst/>
          </a:prstGeom>
          <a:noFill/>
        </p:spPr>
        <p:txBody>
          <a:bodyPr wrap="square" rtlCol="0">
            <a:spAutoFit/>
          </a:bodyPr>
          <a:lstStyle/>
          <a:p>
            <a:pPr marL="173038" indent="-111125">
              <a:buFont typeface="Arial" panose="020B0604020202020204" pitchFamily="34" charset="0"/>
              <a:buChar char="•"/>
            </a:pPr>
            <a:r>
              <a:rPr lang="en-US" sz="2800" dirty="0"/>
              <a:t>For each positive example, we'll create </a:t>
            </a:r>
            <a:r>
              <a:rPr lang="en-US" sz="2800" i="1" dirty="0"/>
              <a:t>k</a:t>
            </a:r>
            <a:r>
              <a:rPr lang="en-US" sz="2800" dirty="0"/>
              <a:t> negative examples.</a:t>
            </a:r>
          </a:p>
          <a:p>
            <a:pPr marL="173038" indent="-111125">
              <a:buFont typeface="Arial" panose="020B0604020202020204" pitchFamily="34" charset="0"/>
              <a:buChar char="•"/>
            </a:pPr>
            <a:r>
              <a:rPr lang="en-US" sz="2800" dirty="0"/>
              <a:t>Using </a:t>
            </a:r>
            <a:r>
              <a:rPr lang="en-US" sz="2800" i="1" dirty="0"/>
              <a:t>noise</a:t>
            </a:r>
            <a:r>
              <a:rPr lang="en-US" sz="2800" dirty="0"/>
              <a:t> words</a:t>
            </a:r>
          </a:p>
          <a:p>
            <a:pPr marL="173038" lvl="1" indent="-111125">
              <a:buFont typeface="Arial" panose="020B0604020202020204" pitchFamily="34" charset="0"/>
              <a:buChar char="•"/>
            </a:pPr>
            <a:r>
              <a:rPr lang="en-US" sz="2800" dirty="0"/>
              <a:t>Any random word that isn't</a:t>
            </a:r>
            <a:r>
              <a:rPr lang="en-US" sz="2800" i="1" dirty="0"/>
              <a:t> t</a:t>
            </a:r>
          </a:p>
          <a:p>
            <a:endParaRPr lang="en-US" dirty="0"/>
          </a:p>
        </p:txBody>
      </p:sp>
    </p:spTree>
    <p:extLst>
      <p:ext uri="{BB962C8B-B14F-4D97-AF65-F5344CB8AC3E}">
        <p14:creationId xmlns:p14="http://schemas.microsoft.com/office/powerpoint/2010/main" val="26000210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8016240" cy="1084996"/>
          </a:xfrm>
        </p:spPr>
        <p:txBody>
          <a:bodyPr>
            <a:normAutofit fontScale="90000"/>
          </a:bodyPr>
          <a:lstStyle/>
          <a:p>
            <a:r>
              <a:rPr lang="en-US" dirty="0" err="1"/>
              <a:t>Tf-idf</a:t>
            </a:r>
            <a:r>
              <a:rPr lang="en-US" dirty="0"/>
              <a:t> and PPMI are </a:t>
            </a:r>
            <a:br>
              <a:rPr lang="en-US" dirty="0"/>
            </a:br>
            <a:r>
              <a:rPr lang="en-US" dirty="0"/>
              <a:t>sparse representations</a:t>
            </a:r>
          </a:p>
        </p:txBody>
      </p:sp>
      <p:sp>
        <p:nvSpPr>
          <p:cNvPr id="3" name="Content Placeholder 2"/>
          <p:cNvSpPr>
            <a:spLocks noGrp="1"/>
          </p:cNvSpPr>
          <p:nvPr>
            <p:ph idx="1"/>
          </p:nvPr>
        </p:nvSpPr>
        <p:spPr/>
        <p:txBody>
          <a:bodyPr>
            <a:normAutofit/>
          </a:bodyPr>
          <a:lstStyle/>
          <a:p>
            <a:r>
              <a:rPr lang="en-US" sz="4800" dirty="0" err="1"/>
              <a:t>tf-idf</a:t>
            </a:r>
            <a:r>
              <a:rPr lang="en-US" sz="4800" dirty="0"/>
              <a:t> and PPMI vectors are</a:t>
            </a:r>
          </a:p>
          <a:p>
            <a:pPr lvl="1"/>
            <a:r>
              <a:rPr lang="en-US" sz="3600" b="1" dirty="0"/>
              <a:t>long</a:t>
            </a:r>
            <a:r>
              <a:rPr lang="en-US" sz="3600" dirty="0"/>
              <a:t> (length |V|= 20,000 to 50,000)</a:t>
            </a:r>
          </a:p>
          <a:p>
            <a:pPr lvl="1"/>
            <a:r>
              <a:rPr lang="en-US" sz="3600" b="1" dirty="0"/>
              <a:t>sparse </a:t>
            </a:r>
            <a:r>
              <a:rPr lang="en-US" sz="3600" dirty="0"/>
              <a:t>(most elements are zero)</a:t>
            </a:r>
          </a:p>
        </p:txBody>
      </p:sp>
    </p:spTree>
    <p:extLst>
      <p:ext uri="{BB962C8B-B14F-4D97-AF65-F5344CB8AC3E}">
        <p14:creationId xmlns:p14="http://schemas.microsoft.com/office/powerpoint/2010/main" val="18692561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a:t>
            </a:r>
          </a:p>
        </p:txBody>
      </p:sp>
      <p:sp>
        <p:nvSpPr>
          <p:cNvPr id="3" name="Content Placeholder 2"/>
          <p:cNvSpPr>
            <a:spLocks noGrp="1"/>
          </p:cNvSpPr>
          <p:nvPr>
            <p:ph idx="1"/>
          </p:nvPr>
        </p:nvSpPr>
        <p:spPr>
          <a:xfrm>
            <a:off x="822959" y="1863090"/>
            <a:ext cx="7543801" cy="2175510"/>
          </a:xfrm>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2/13/19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20</a:t>
            </a:fld>
            <a:endParaRPr lang="en-US"/>
          </a:p>
        </p:txBody>
      </p:sp>
      <p:pic>
        <p:nvPicPr>
          <p:cNvPr id="5" name="Picture 4">
            <a:extLst>
              <a:ext uri="{FF2B5EF4-FFF2-40B4-BE49-F238E27FC236}">
                <a16:creationId xmlns="" xmlns:a16="http://schemas.microsoft.com/office/drawing/2014/main" id="{E7A3BE19-49A1-6941-8FD0-DC7760DB8006}"/>
              </a:ext>
            </a:extLst>
          </p:cNvPr>
          <p:cNvPicPr>
            <a:picLocks noChangeAspect="1"/>
          </p:cNvPicPr>
          <p:nvPr/>
        </p:nvPicPr>
        <p:blipFill>
          <a:blip r:embed="rId3"/>
          <a:stretch>
            <a:fillRect/>
          </a:stretch>
        </p:blipFill>
        <p:spPr>
          <a:xfrm>
            <a:off x="1218335" y="3966659"/>
            <a:ext cx="2917658" cy="2463800"/>
          </a:xfrm>
          <a:prstGeom prst="rect">
            <a:avLst/>
          </a:prstGeom>
        </p:spPr>
      </p:pic>
      <p:pic>
        <p:nvPicPr>
          <p:cNvPr id="7" name="Picture 6">
            <a:extLst>
              <a:ext uri="{FF2B5EF4-FFF2-40B4-BE49-F238E27FC236}">
                <a16:creationId xmlns="" xmlns:a16="http://schemas.microsoft.com/office/drawing/2014/main" id="{6D07A3C9-AE98-1E41-8F56-6A11C1C561C7}"/>
              </a:ext>
            </a:extLst>
          </p:cNvPr>
          <p:cNvPicPr>
            <a:picLocks noChangeAspect="1"/>
          </p:cNvPicPr>
          <p:nvPr/>
        </p:nvPicPr>
        <p:blipFill>
          <a:blip r:embed="rId4"/>
          <a:stretch>
            <a:fillRect/>
          </a:stretch>
        </p:blipFill>
        <p:spPr>
          <a:xfrm>
            <a:off x="4526150" y="3966659"/>
            <a:ext cx="4495800" cy="2342881"/>
          </a:xfrm>
          <a:prstGeom prst="rect">
            <a:avLst/>
          </a:prstGeom>
        </p:spPr>
      </p:pic>
      <p:sp>
        <p:nvSpPr>
          <p:cNvPr id="9" name="TextBox 8">
            <a:extLst>
              <a:ext uri="{FF2B5EF4-FFF2-40B4-BE49-F238E27FC236}">
                <a16:creationId xmlns="" xmlns:a16="http://schemas.microsoft.com/office/drawing/2014/main" id="{A342C8FA-10B3-AD44-9B6B-9D75978EB7D2}"/>
              </a:ext>
            </a:extLst>
          </p:cNvPr>
          <p:cNvSpPr txBox="1"/>
          <p:nvPr/>
        </p:nvSpPr>
        <p:spPr>
          <a:xfrm>
            <a:off x="8279704" y="3820438"/>
            <a:ext cx="521297" cy="369332"/>
          </a:xfrm>
          <a:prstGeom prst="rect">
            <a:avLst/>
          </a:prstGeom>
          <a:noFill/>
        </p:spPr>
        <p:txBody>
          <a:bodyPr wrap="none" rtlCol="0">
            <a:spAutoFit/>
          </a:bodyPr>
          <a:lstStyle/>
          <a:p>
            <a:r>
              <a:rPr lang="en-US" dirty="0"/>
              <a:t>k=2</a:t>
            </a:r>
          </a:p>
        </p:txBody>
      </p:sp>
    </p:spTree>
    <p:extLst>
      <p:ext uri="{BB962C8B-B14F-4D97-AF65-F5344CB8AC3E}">
        <p14:creationId xmlns:p14="http://schemas.microsoft.com/office/powerpoint/2010/main" val="19319920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85BD92-E14C-CD40-B489-9A25858FF31B}"/>
              </a:ext>
            </a:extLst>
          </p:cNvPr>
          <p:cNvSpPr>
            <a:spLocks noGrp="1"/>
          </p:cNvSpPr>
          <p:nvPr>
            <p:ph type="title"/>
          </p:nvPr>
        </p:nvSpPr>
        <p:spPr>
          <a:xfrm>
            <a:off x="822960" y="286605"/>
            <a:ext cx="7543800" cy="932596"/>
          </a:xfrm>
        </p:spPr>
        <p:txBody>
          <a:bodyPr/>
          <a:lstStyle/>
          <a:p>
            <a:r>
              <a:rPr lang="en-US" dirty="0"/>
              <a:t>Choosing noise words</a:t>
            </a:r>
          </a:p>
        </p:txBody>
      </p:sp>
      <p:sp>
        <p:nvSpPr>
          <p:cNvPr id="3" name="Content Placeholder 2">
            <a:extLst>
              <a:ext uri="{FF2B5EF4-FFF2-40B4-BE49-F238E27FC236}">
                <a16:creationId xmlns="" xmlns:a16="http://schemas.microsoft.com/office/drawing/2014/main" id="{90B28E31-57AF-2B4F-8897-1D61143347A1}"/>
              </a:ext>
            </a:extLst>
          </p:cNvPr>
          <p:cNvSpPr>
            <a:spLocks noGrp="1"/>
          </p:cNvSpPr>
          <p:nvPr>
            <p:ph idx="1"/>
          </p:nvPr>
        </p:nvSpPr>
        <p:spPr>
          <a:xfrm>
            <a:off x="914400" y="1750931"/>
            <a:ext cx="7543801" cy="4023360"/>
          </a:xfrm>
        </p:spPr>
        <p:txBody>
          <a:bodyPr/>
          <a:lstStyle/>
          <a:p>
            <a:r>
              <a:rPr lang="en-US" dirty="0"/>
              <a:t>Could pick w according to their unigram frequency P(w)</a:t>
            </a:r>
          </a:p>
          <a:p>
            <a:r>
              <a:rPr lang="en-US" dirty="0"/>
              <a:t>More common to chosen then according to p</a:t>
            </a:r>
            <a:r>
              <a:rPr lang="en-US" baseline="-25000" dirty="0"/>
              <a:t>α</a:t>
            </a:r>
            <a:r>
              <a:rPr lang="en-US" dirty="0"/>
              <a:t>(w)</a:t>
            </a:r>
          </a:p>
          <a:p>
            <a:pPr marL="0" indent="0">
              <a:buNone/>
            </a:pPr>
            <a:endParaRPr lang="en-US" dirty="0"/>
          </a:p>
          <a:p>
            <a:endParaRPr lang="en-US" dirty="0"/>
          </a:p>
          <a:p>
            <a:endParaRPr lang="en-US" dirty="0"/>
          </a:p>
          <a:p>
            <a:r>
              <a:rPr lang="en-US" dirty="0"/>
              <a:t>α= ¾ works well because it gives rare noise words slightly higher probability</a:t>
            </a:r>
          </a:p>
          <a:p>
            <a:r>
              <a:rPr lang="en-US" dirty="0"/>
              <a:t>To show this, imagine two events p(a)=.99 and p(b) = .01:</a:t>
            </a:r>
          </a:p>
        </p:txBody>
      </p:sp>
      <p:pic>
        <p:nvPicPr>
          <p:cNvPr id="4" name="Picture 3">
            <a:extLst>
              <a:ext uri="{FF2B5EF4-FFF2-40B4-BE49-F238E27FC236}">
                <a16:creationId xmlns="" xmlns:a16="http://schemas.microsoft.com/office/drawing/2014/main" id="{81C81F38-C70B-9541-B5D3-1BA59515CED4}"/>
              </a:ext>
            </a:extLst>
          </p:cNvPr>
          <p:cNvPicPr>
            <a:picLocks noChangeAspect="1"/>
          </p:cNvPicPr>
          <p:nvPr/>
        </p:nvPicPr>
        <p:blipFill>
          <a:blip r:embed="rId3"/>
          <a:stretch>
            <a:fillRect/>
          </a:stretch>
        </p:blipFill>
        <p:spPr>
          <a:xfrm>
            <a:off x="2590800" y="2647565"/>
            <a:ext cx="3577281" cy="1225550"/>
          </a:xfrm>
          <a:prstGeom prst="rect">
            <a:avLst/>
          </a:prstGeom>
        </p:spPr>
      </p:pic>
      <p:pic>
        <p:nvPicPr>
          <p:cNvPr id="5" name="Picture 4">
            <a:extLst>
              <a:ext uri="{FF2B5EF4-FFF2-40B4-BE49-F238E27FC236}">
                <a16:creationId xmlns="" xmlns:a16="http://schemas.microsoft.com/office/drawing/2014/main" id="{39A72408-2FDF-8D40-8538-17DDC9CFB7E5}"/>
              </a:ext>
            </a:extLst>
          </p:cNvPr>
          <p:cNvPicPr>
            <a:picLocks noChangeAspect="1"/>
          </p:cNvPicPr>
          <p:nvPr/>
        </p:nvPicPr>
        <p:blipFill>
          <a:blip r:embed="rId4"/>
          <a:stretch>
            <a:fillRect/>
          </a:stretch>
        </p:blipFill>
        <p:spPr>
          <a:xfrm>
            <a:off x="2971800" y="5208308"/>
            <a:ext cx="3412773" cy="1462617"/>
          </a:xfrm>
          <a:prstGeom prst="rect">
            <a:avLst/>
          </a:prstGeom>
        </p:spPr>
      </p:pic>
    </p:spTree>
    <p:extLst>
      <p:ext uri="{BB962C8B-B14F-4D97-AF65-F5344CB8AC3E}">
        <p14:creationId xmlns:p14="http://schemas.microsoft.com/office/powerpoint/2010/main" val="18620198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Setup</a:t>
            </a:r>
          </a:p>
        </p:txBody>
      </p:sp>
      <p:sp>
        <p:nvSpPr>
          <p:cNvPr id="3" name="Content Placeholder 2"/>
          <p:cNvSpPr>
            <a:spLocks noGrp="1"/>
          </p:cNvSpPr>
          <p:nvPr>
            <p:ph idx="1"/>
          </p:nvPr>
        </p:nvSpPr>
        <p:spPr/>
        <p:txBody>
          <a:bodyPr>
            <a:normAutofit fontScale="92500"/>
          </a:bodyPr>
          <a:lstStyle/>
          <a:p>
            <a:r>
              <a:rPr lang="en-US" sz="2800" dirty="0"/>
              <a:t>Let's represent words as vectors of some length (say 300), randomly initialized. </a:t>
            </a:r>
          </a:p>
          <a:p>
            <a:r>
              <a:rPr lang="en-US" sz="2800" dirty="0"/>
              <a:t>So we start with 300 * V random parameters</a:t>
            </a:r>
          </a:p>
          <a:p>
            <a:r>
              <a:rPr lang="en-US" sz="2800" dirty="0"/>
              <a:t>Over the entire training set, we’d like to adjust those word vectors such that we</a:t>
            </a:r>
          </a:p>
          <a:p>
            <a:pPr lvl="1"/>
            <a:r>
              <a:rPr lang="en-US" sz="2800" dirty="0"/>
              <a:t>Maximize the similarity of the </a:t>
            </a:r>
            <a:r>
              <a:rPr lang="en-US" sz="2800" dirty="0">
                <a:solidFill>
                  <a:srgbClr val="009900"/>
                </a:solidFill>
              </a:rPr>
              <a:t>target word</a:t>
            </a:r>
            <a:r>
              <a:rPr lang="en-US" sz="2800" dirty="0"/>
              <a:t>, </a:t>
            </a:r>
            <a:r>
              <a:rPr lang="en-US" sz="2800" dirty="0">
                <a:solidFill>
                  <a:srgbClr val="009900"/>
                </a:solidFill>
              </a:rPr>
              <a:t>context word</a:t>
            </a:r>
            <a:r>
              <a:rPr lang="en-US" sz="2800" dirty="0"/>
              <a:t> pairs (</a:t>
            </a:r>
            <a:r>
              <a:rPr lang="en-US" sz="2800" dirty="0" err="1"/>
              <a:t>t,c</a:t>
            </a:r>
            <a:r>
              <a:rPr lang="en-US" sz="2800" dirty="0"/>
              <a:t>) drawn from the positive data</a:t>
            </a:r>
          </a:p>
          <a:p>
            <a:pPr lvl="1"/>
            <a:r>
              <a:rPr lang="en-US" sz="2800" dirty="0"/>
              <a:t>Minimize the similarity of the (</a:t>
            </a:r>
            <a:r>
              <a:rPr lang="en-US" sz="2800" dirty="0" err="1"/>
              <a:t>t,c</a:t>
            </a:r>
            <a:r>
              <a:rPr lang="en-US" sz="2800" dirty="0"/>
              <a:t>) pairs drawn from the negative data</a:t>
            </a:r>
            <a:r>
              <a:rPr lang="en-US" dirty="0"/>
              <a:t>. </a:t>
            </a:r>
          </a:p>
          <a:p>
            <a:pPr lvl="1"/>
            <a:endParaRPr lang="en-US"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2/13/19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22</a:t>
            </a:fld>
            <a:endParaRPr lang="en-US"/>
          </a:p>
        </p:txBody>
      </p:sp>
    </p:spTree>
    <p:extLst>
      <p:ext uri="{BB962C8B-B14F-4D97-AF65-F5344CB8AC3E}">
        <p14:creationId xmlns:p14="http://schemas.microsoft.com/office/powerpoint/2010/main" val="1280478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Iterative process.</a:t>
            </a:r>
          </a:p>
          <a:p>
            <a:r>
              <a:rPr lang="en-US" sz="3200" dirty="0"/>
              <a:t>We’ll start with 0 or random weights</a:t>
            </a:r>
          </a:p>
          <a:p>
            <a:r>
              <a:rPr lang="en-US" sz="3200" dirty="0"/>
              <a:t>Then adjust the word weights to</a:t>
            </a:r>
          </a:p>
          <a:p>
            <a:pPr lvl="1"/>
            <a:r>
              <a:rPr lang="en-US" sz="2800" dirty="0"/>
              <a:t>make the positive pairs more likely </a:t>
            </a:r>
          </a:p>
          <a:p>
            <a:pPr lvl="1"/>
            <a:r>
              <a:rPr lang="en-US" sz="2800" dirty="0"/>
              <a:t>and the negative pairs less likely</a:t>
            </a:r>
          </a:p>
          <a:p>
            <a:r>
              <a:rPr lang="en-US" sz="3000" dirty="0"/>
              <a:t>over the entire training set:</a:t>
            </a:r>
          </a:p>
          <a:p>
            <a:endParaRPr lang="en-US" dirty="0"/>
          </a:p>
        </p:txBody>
      </p:sp>
    </p:spTree>
    <p:extLst>
      <p:ext uri="{BB962C8B-B14F-4D97-AF65-F5344CB8AC3E}">
        <p14:creationId xmlns:p14="http://schemas.microsoft.com/office/powerpoint/2010/main" val="14452540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Objective Criteria</a:t>
            </a:r>
          </a:p>
        </p:txBody>
      </p:sp>
      <p:sp>
        <p:nvSpPr>
          <p:cNvPr id="3" name="Content Placeholder 2"/>
          <p:cNvSpPr>
            <a:spLocks noGrp="1"/>
          </p:cNvSpPr>
          <p:nvPr>
            <p:ph idx="1"/>
          </p:nvPr>
        </p:nvSpPr>
        <p:spPr>
          <a:xfrm>
            <a:off x="822959" y="1845734"/>
            <a:ext cx="7543801" cy="4326466"/>
          </a:xfrm>
        </p:spPr>
        <p:txBody>
          <a:bodyPr>
            <a:normAutofit/>
          </a:bodyPr>
          <a:lstStyle/>
          <a:p>
            <a:r>
              <a:rPr lang="en-US" sz="2800" dirty="0"/>
              <a:t>We want to maximize</a:t>
            </a:r>
            <a:r>
              <a:rPr lang="mr-IN" sz="2800" dirty="0"/>
              <a:t>…</a:t>
            </a:r>
            <a:endParaRPr lang="en-US" sz="2800" dirty="0"/>
          </a:p>
          <a:p>
            <a:endParaRPr lang="en-US" sz="2800" dirty="0"/>
          </a:p>
          <a:p>
            <a:endParaRPr lang="en-US" sz="2800" dirty="0"/>
          </a:p>
          <a:p>
            <a:r>
              <a:rPr lang="en-US" sz="2800" dirty="0"/>
              <a:t>Maximize the + label for the pairs from the positive training data, and the </a:t>
            </a:r>
            <a:r>
              <a:rPr lang="mr-IN" sz="2800" dirty="0"/>
              <a:t>–</a:t>
            </a:r>
            <a:r>
              <a:rPr lang="en-US" sz="2800" dirty="0"/>
              <a:t> label for the pairs sample from the negative data.</a:t>
            </a:r>
          </a:p>
          <a:p>
            <a:endParaRPr lang="en-US" sz="2800"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2/13/19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24</a:t>
            </a:fld>
            <a:endParaRPr lang="en-US"/>
          </a:p>
        </p:txBody>
      </p:sp>
      <p:pic>
        <p:nvPicPr>
          <p:cNvPr id="7" name="Picture 6"/>
          <p:cNvPicPr>
            <a:picLocks noChangeAspect="1"/>
          </p:cNvPicPr>
          <p:nvPr/>
        </p:nvPicPr>
        <p:blipFill>
          <a:blip r:embed="rId3"/>
          <a:stretch>
            <a:fillRect/>
          </a:stretch>
        </p:blipFill>
        <p:spPr>
          <a:xfrm>
            <a:off x="1219200" y="2466743"/>
            <a:ext cx="6026150" cy="845431"/>
          </a:xfrm>
          <a:prstGeom prst="rect">
            <a:avLst/>
          </a:prstGeom>
        </p:spPr>
      </p:pic>
    </p:spTree>
    <p:extLst>
      <p:ext uri="{BB962C8B-B14F-4D97-AF65-F5344CB8AC3E}">
        <p14:creationId xmlns:p14="http://schemas.microsoft.com/office/powerpoint/2010/main" val="11826545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5205BA-0E29-0C4F-9164-9FEF62A409CA}"/>
              </a:ext>
            </a:extLst>
          </p:cNvPr>
          <p:cNvSpPr>
            <a:spLocks noGrp="1"/>
          </p:cNvSpPr>
          <p:nvPr>
            <p:ph type="title"/>
          </p:nvPr>
        </p:nvSpPr>
        <p:spPr/>
        <p:txBody>
          <a:bodyPr/>
          <a:lstStyle/>
          <a:p>
            <a:r>
              <a:rPr lang="en-US" dirty="0"/>
              <a:t>Focusing on one target word t:</a:t>
            </a:r>
          </a:p>
        </p:txBody>
      </p:sp>
      <p:pic>
        <p:nvPicPr>
          <p:cNvPr id="4" name="Picture 3">
            <a:extLst>
              <a:ext uri="{FF2B5EF4-FFF2-40B4-BE49-F238E27FC236}">
                <a16:creationId xmlns="" xmlns:a16="http://schemas.microsoft.com/office/drawing/2014/main" id="{EF01C6EE-7383-9347-A64E-8AE159FFEF9C}"/>
              </a:ext>
            </a:extLst>
          </p:cNvPr>
          <p:cNvPicPr>
            <a:picLocks noChangeAspect="1"/>
          </p:cNvPicPr>
          <p:nvPr/>
        </p:nvPicPr>
        <p:blipFill>
          <a:blip r:embed="rId3"/>
          <a:stretch>
            <a:fillRect/>
          </a:stretch>
        </p:blipFill>
        <p:spPr>
          <a:xfrm>
            <a:off x="1234125" y="2666999"/>
            <a:ext cx="6143135" cy="3310467"/>
          </a:xfrm>
          <a:prstGeom prst="rect">
            <a:avLst/>
          </a:prstGeom>
        </p:spPr>
      </p:pic>
    </p:spTree>
    <p:extLst>
      <p:ext uri="{BB962C8B-B14F-4D97-AF65-F5344CB8AC3E}">
        <p14:creationId xmlns:p14="http://schemas.microsoft.com/office/powerpoint/2010/main" val="215844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730" y="1592375"/>
            <a:ext cx="8911647" cy="3667752"/>
          </a:xfrm>
        </p:spPr>
      </p:pic>
      <p:sp>
        <p:nvSpPr>
          <p:cNvPr id="5" name="Rectangle 4"/>
          <p:cNvSpPr/>
          <p:nvPr/>
        </p:nvSpPr>
        <p:spPr>
          <a:xfrm>
            <a:off x="314793" y="4901784"/>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685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BF1B21-9E8C-9540-A7C9-616266578999}"/>
              </a:ext>
            </a:extLst>
          </p:cNvPr>
          <p:cNvSpPr>
            <a:spLocks noGrp="1"/>
          </p:cNvSpPr>
          <p:nvPr>
            <p:ph type="title"/>
          </p:nvPr>
        </p:nvSpPr>
        <p:spPr/>
        <p:txBody>
          <a:bodyPr/>
          <a:lstStyle/>
          <a:p>
            <a:r>
              <a:rPr lang="en-US" dirty="0"/>
              <a:t>Train using gradient descent</a:t>
            </a:r>
          </a:p>
        </p:txBody>
      </p:sp>
      <p:sp>
        <p:nvSpPr>
          <p:cNvPr id="3" name="Content Placeholder 2">
            <a:extLst>
              <a:ext uri="{FF2B5EF4-FFF2-40B4-BE49-F238E27FC236}">
                <a16:creationId xmlns="" xmlns:a16="http://schemas.microsoft.com/office/drawing/2014/main" id="{2FD25EA6-7E13-914B-AD14-E10ED2BA616D}"/>
              </a:ext>
            </a:extLst>
          </p:cNvPr>
          <p:cNvSpPr>
            <a:spLocks noGrp="1"/>
          </p:cNvSpPr>
          <p:nvPr>
            <p:ph idx="1"/>
          </p:nvPr>
        </p:nvSpPr>
        <p:spPr/>
        <p:txBody>
          <a:bodyPr/>
          <a:lstStyle/>
          <a:p>
            <a:r>
              <a:rPr lang="en-US" dirty="0"/>
              <a:t>Actually learns two separate embedding matrices W and C</a:t>
            </a:r>
          </a:p>
          <a:p>
            <a:r>
              <a:rPr lang="en-US" dirty="0"/>
              <a:t>Can use W and throw away C, or merge them somehow</a:t>
            </a:r>
          </a:p>
        </p:txBody>
      </p:sp>
    </p:spTree>
    <p:extLst>
      <p:ext uri="{BB962C8B-B14F-4D97-AF65-F5344CB8AC3E}">
        <p14:creationId xmlns:p14="http://schemas.microsoft.com/office/powerpoint/2010/main" val="28466710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logistic regression, the second most basic classifier used in machine learning after naïve </a:t>
            </a:r>
            <a:r>
              <a:rPr lang="en-US" sz="2800" dirty="0" smtClean="0"/>
              <a:t>Bayes</a:t>
            </a:r>
            <a:endParaRPr lang="en-US" sz="2800" dirty="0"/>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8809571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7EC931-C4D3-6543-803C-212CE025F88F}"/>
              </a:ext>
            </a:extLst>
          </p:cNvPr>
          <p:cNvSpPr>
            <a:spLocks noGrp="1"/>
          </p:cNvSpPr>
          <p:nvPr>
            <p:ph type="title"/>
          </p:nvPr>
        </p:nvSpPr>
        <p:spPr/>
        <p:txBody>
          <a:bodyPr/>
          <a:lstStyle/>
          <a:p>
            <a:r>
              <a:rPr lang="en-US" dirty="0"/>
              <a:t>Evaluating embeddings</a:t>
            </a:r>
          </a:p>
        </p:txBody>
      </p:sp>
      <p:sp>
        <p:nvSpPr>
          <p:cNvPr id="3" name="Content Placeholder 2">
            <a:extLst>
              <a:ext uri="{FF2B5EF4-FFF2-40B4-BE49-F238E27FC236}">
                <a16:creationId xmlns="" xmlns:a16="http://schemas.microsoft.com/office/drawing/2014/main" id="{60E1B482-CFE4-6341-8AD4-AC9F3BDD320B}"/>
              </a:ext>
            </a:extLst>
          </p:cNvPr>
          <p:cNvSpPr>
            <a:spLocks noGrp="1"/>
          </p:cNvSpPr>
          <p:nvPr>
            <p:ph idx="1"/>
          </p:nvPr>
        </p:nvSpPr>
        <p:spPr/>
        <p:txBody>
          <a:bodyPr/>
          <a:lstStyle/>
          <a:p>
            <a:r>
              <a:rPr lang="en-US" sz="3200" dirty="0"/>
              <a:t>Compare to human scores on word similarity-type tasks:</a:t>
            </a:r>
          </a:p>
          <a:p>
            <a:pPr marL="285750" indent="-223838">
              <a:buFont typeface="Arial" panose="020B0604020202020204" pitchFamily="34" charset="0"/>
              <a:buChar char="•"/>
            </a:pPr>
            <a:r>
              <a:rPr lang="en-US" sz="2400" dirty="0"/>
              <a:t>WordSim-353 (Finkelstein et al., 2002)</a:t>
            </a:r>
          </a:p>
          <a:p>
            <a:pPr marL="285750" indent="-223838">
              <a:buFont typeface="Arial" panose="020B0604020202020204" pitchFamily="34" charset="0"/>
              <a:buChar char="•"/>
            </a:pPr>
            <a:r>
              <a:rPr lang="en-US" sz="2400" dirty="0"/>
              <a:t>SimLex-999 (Hill et al., 2015)</a:t>
            </a:r>
          </a:p>
          <a:p>
            <a:pPr marL="285750" indent="-223838">
              <a:buFont typeface="Arial" panose="020B0604020202020204" pitchFamily="34" charset="0"/>
              <a:buChar char="•"/>
            </a:pPr>
            <a:r>
              <a:rPr lang="en-US" sz="2400" dirty="0"/>
              <a:t>Stanford Contextual Word Similarity (SCWS) dataset (Huang et al., 2012) </a:t>
            </a:r>
          </a:p>
          <a:p>
            <a:pPr marL="285750" indent="-223838">
              <a:buFont typeface="Arial" panose="020B0604020202020204" pitchFamily="34" charset="0"/>
              <a:buChar char="•"/>
            </a:pPr>
            <a:r>
              <a:rPr lang="en-US" sz="2400" dirty="0"/>
              <a:t>TOEFL dataset: </a:t>
            </a:r>
            <a:r>
              <a:rPr lang="en-US" sz="2400" i="1" dirty="0"/>
              <a:t>Levied is closest in meaning to: imposed, believed, requested, correlated </a:t>
            </a:r>
            <a:endParaRPr lang="en-US" sz="2400" dirty="0"/>
          </a:p>
          <a:p>
            <a:endParaRPr lang="en-US" dirty="0"/>
          </a:p>
        </p:txBody>
      </p:sp>
    </p:spTree>
    <p:extLst>
      <p:ext uri="{BB962C8B-B14F-4D97-AF65-F5344CB8AC3E}">
        <p14:creationId xmlns:p14="http://schemas.microsoft.com/office/powerpoint/2010/main" val="6616631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066800"/>
            <a:ext cx="7467600" cy="742950"/>
          </a:xfrm>
        </p:spPr>
        <p:txBody>
          <a:bodyPr/>
          <a:lstStyle/>
          <a:p>
            <a:r>
              <a:rPr lang="en-US" dirty="0"/>
              <a:t>Alternative: dense vectors</a:t>
            </a:r>
          </a:p>
        </p:txBody>
      </p:sp>
      <p:sp>
        <p:nvSpPr>
          <p:cNvPr id="3" name="Content Placeholder 2"/>
          <p:cNvSpPr>
            <a:spLocks noGrp="1"/>
          </p:cNvSpPr>
          <p:nvPr>
            <p:ph idx="1"/>
          </p:nvPr>
        </p:nvSpPr>
        <p:spPr>
          <a:xfrm>
            <a:off x="1219200" y="2362200"/>
            <a:ext cx="7620000" cy="2895600"/>
          </a:xfrm>
        </p:spPr>
        <p:txBody>
          <a:bodyPr>
            <a:normAutofit/>
          </a:bodyPr>
          <a:lstStyle/>
          <a:p>
            <a:r>
              <a:rPr lang="en-US" sz="4000" dirty="0"/>
              <a:t>vectors which are</a:t>
            </a:r>
          </a:p>
          <a:p>
            <a:pPr lvl="1"/>
            <a:r>
              <a:rPr lang="en-US" sz="2800" b="1" dirty="0"/>
              <a:t>short</a:t>
            </a:r>
            <a:r>
              <a:rPr lang="en-US" sz="2800" dirty="0"/>
              <a:t> (length 50-1000)</a:t>
            </a:r>
          </a:p>
          <a:p>
            <a:pPr lvl="1"/>
            <a:r>
              <a:rPr lang="en-US" sz="2800" b="1" dirty="0"/>
              <a:t>dense</a:t>
            </a:r>
            <a:r>
              <a:rPr lang="en-US" sz="2800" dirty="0"/>
              <a:t> (most elements are non-zero)</a:t>
            </a:r>
          </a:p>
        </p:txBody>
      </p:sp>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3</a:t>
            </a:fld>
            <a:endParaRPr lang="en-US" dirty="0"/>
          </a:p>
        </p:txBody>
      </p:sp>
    </p:spTree>
    <p:extLst>
      <p:ext uri="{BB962C8B-B14F-4D97-AF65-F5344CB8AC3E}">
        <p14:creationId xmlns:p14="http://schemas.microsoft.com/office/powerpoint/2010/main" val="6387884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93" y="1676400"/>
            <a:ext cx="9264493" cy="3905936"/>
          </a:xfrm>
          <a:prstGeom prst="rect">
            <a:avLst/>
          </a:prstGeom>
        </p:spPr>
      </p:pic>
      <p:sp>
        <p:nvSpPr>
          <p:cNvPr id="6" name="Title 1">
            <a:extLst>
              <a:ext uri="{FF2B5EF4-FFF2-40B4-BE49-F238E27FC236}">
                <a16:creationId xmlns="" xmlns:a16="http://schemas.microsoft.com/office/drawing/2014/main" id="{E37EC931-C4D3-6543-803C-212CE025F88F}"/>
              </a:ext>
            </a:extLst>
          </p:cNvPr>
          <p:cNvSpPr>
            <a:spLocks noGrp="1"/>
          </p:cNvSpPr>
          <p:nvPr>
            <p:ph type="title"/>
          </p:nvPr>
        </p:nvSpPr>
        <p:spPr>
          <a:xfrm>
            <a:off x="822960" y="286604"/>
            <a:ext cx="7543800" cy="1450757"/>
          </a:xfrm>
        </p:spPr>
        <p:txBody>
          <a:bodyPr/>
          <a:lstStyle/>
          <a:p>
            <a:r>
              <a:rPr lang="en-US" dirty="0" smtClean="0"/>
              <a:t>Intrinsic </a:t>
            </a:r>
            <a:r>
              <a:rPr lang="en-US" dirty="0" err="1" smtClean="0"/>
              <a:t>evalation</a:t>
            </a:r>
            <a:endParaRPr lang="en-US" dirty="0"/>
          </a:p>
        </p:txBody>
      </p:sp>
    </p:spTree>
    <p:extLst>
      <p:ext uri="{BB962C8B-B14F-4D97-AF65-F5344CB8AC3E}">
        <p14:creationId xmlns:p14="http://schemas.microsoft.com/office/powerpoint/2010/main" val="14795777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E37EC931-C4D3-6543-803C-212CE025F88F}"/>
              </a:ext>
            </a:extLst>
          </p:cNvPr>
          <p:cNvSpPr>
            <a:spLocks noGrp="1"/>
          </p:cNvSpPr>
          <p:nvPr>
            <p:ph type="title"/>
          </p:nvPr>
        </p:nvSpPr>
        <p:spPr>
          <a:xfrm>
            <a:off x="822960" y="286604"/>
            <a:ext cx="7543800" cy="1450757"/>
          </a:xfrm>
        </p:spPr>
        <p:txBody>
          <a:bodyPr/>
          <a:lstStyle/>
          <a:p>
            <a:r>
              <a:rPr lang="en-US" dirty="0" smtClean="0"/>
              <a:t>Compute correlation</a:t>
            </a:r>
            <a:endParaRPr lang="en-US" dirty="0"/>
          </a:p>
        </p:txBody>
      </p:sp>
      <p:pic>
        <p:nvPicPr>
          <p:cNvPr id="2" name="Picture 1"/>
          <p:cNvPicPr>
            <a:picLocks noChangeAspect="1"/>
          </p:cNvPicPr>
          <p:nvPr/>
        </p:nvPicPr>
        <p:blipFill>
          <a:blip r:embed="rId2"/>
          <a:stretch>
            <a:fillRect/>
          </a:stretch>
        </p:blipFill>
        <p:spPr>
          <a:xfrm>
            <a:off x="914400" y="1624049"/>
            <a:ext cx="7924800" cy="5081551"/>
          </a:xfrm>
          <a:prstGeom prst="rect">
            <a:avLst/>
          </a:prstGeom>
        </p:spPr>
      </p:pic>
    </p:spTree>
    <p:extLst>
      <p:ext uri="{BB962C8B-B14F-4D97-AF65-F5344CB8AC3E}">
        <p14:creationId xmlns:p14="http://schemas.microsoft.com/office/powerpoint/2010/main" val="8548861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703996"/>
          </a:xfrm>
        </p:spPr>
        <p:txBody>
          <a:bodyPr>
            <a:normAutofit fontScale="90000"/>
          </a:bodyPr>
          <a:lstStyle/>
          <a:p>
            <a:r>
              <a:rPr lang="en-US" dirty="0"/>
              <a:t>Properties of </a:t>
            </a:r>
            <a:r>
              <a:rPr lang="en-US" dirty="0" err="1"/>
              <a:t>embeddings</a:t>
            </a:r>
            <a:endParaRPr lang="en-US" dirty="0"/>
          </a:p>
        </p:txBody>
      </p:sp>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32</a:t>
            </a:fld>
            <a:endParaRPr lang="en-US"/>
          </a:p>
        </p:txBody>
      </p:sp>
      <p:sp>
        <p:nvSpPr>
          <p:cNvPr id="6" name="Content Placeholder 5"/>
          <p:cNvSpPr>
            <a:spLocks noGrp="1"/>
          </p:cNvSpPr>
          <p:nvPr>
            <p:ph idx="1"/>
          </p:nvPr>
        </p:nvSpPr>
        <p:spPr>
          <a:xfrm>
            <a:off x="822959" y="2590800"/>
            <a:ext cx="7543801" cy="3278294"/>
          </a:xfrm>
        </p:spPr>
        <p:txBody>
          <a:bodyPr>
            <a:normAutofit lnSpcReduction="10000"/>
          </a:bodyPr>
          <a:lstStyle/>
          <a:p>
            <a:r>
              <a:rPr lang="en-US" sz="3200" dirty="0"/>
              <a:t>C = ±2 The nearest words to </a:t>
            </a:r>
            <a:r>
              <a:rPr lang="en-US" sz="3200" i="1" dirty="0"/>
              <a:t>Hogwarts:</a:t>
            </a:r>
          </a:p>
          <a:p>
            <a:pPr lvl="1"/>
            <a:r>
              <a:rPr lang="en-US" sz="2800" i="1" dirty="0"/>
              <a:t>Sunnydale</a:t>
            </a:r>
          </a:p>
          <a:p>
            <a:pPr lvl="1"/>
            <a:r>
              <a:rPr lang="en-US" sz="2800" i="1" dirty="0" err="1"/>
              <a:t>Evernight</a:t>
            </a:r>
            <a:endParaRPr lang="en-US" sz="2800" i="1" dirty="0"/>
          </a:p>
          <a:p>
            <a:r>
              <a:rPr lang="en-US" sz="3200" dirty="0"/>
              <a:t>C = ±5 The nearest words to </a:t>
            </a:r>
            <a:r>
              <a:rPr lang="en-US" sz="3200" i="1" dirty="0"/>
              <a:t>Hogwarts:</a:t>
            </a:r>
          </a:p>
          <a:p>
            <a:pPr lvl="1"/>
            <a:r>
              <a:rPr lang="en-US" sz="2800" i="1" dirty="0"/>
              <a:t>Dumbledore</a:t>
            </a:r>
          </a:p>
          <a:p>
            <a:pPr lvl="1"/>
            <a:r>
              <a:rPr lang="en-US" sz="2800" i="1" dirty="0"/>
              <a:t>Malfoy</a:t>
            </a:r>
          </a:p>
          <a:p>
            <a:pPr lvl="1"/>
            <a:r>
              <a:rPr lang="en-US" sz="2800" i="1" dirty="0" err="1"/>
              <a:t>halfblood</a:t>
            </a:r>
            <a:endParaRPr lang="en-US" sz="2800" i="1" dirty="0"/>
          </a:p>
          <a:p>
            <a:pPr lvl="1"/>
            <a:endParaRPr lang="en-US" sz="2200" i="1" dirty="0"/>
          </a:p>
        </p:txBody>
      </p:sp>
      <p:sp>
        <p:nvSpPr>
          <p:cNvPr id="3" name="TextBox 2">
            <a:extLst>
              <a:ext uri="{FF2B5EF4-FFF2-40B4-BE49-F238E27FC236}">
                <a16:creationId xmlns="" xmlns:a16="http://schemas.microsoft.com/office/drawing/2014/main" id="{2CF812D2-77F0-6942-B278-E40C9CCEAD9F}"/>
              </a:ext>
            </a:extLst>
          </p:cNvPr>
          <p:cNvSpPr txBox="1"/>
          <p:nvPr/>
        </p:nvSpPr>
        <p:spPr>
          <a:xfrm>
            <a:off x="1878904" y="1478071"/>
            <a:ext cx="4711418" cy="461665"/>
          </a:xfrm>
          <a:prstGeom prst="rect">
            <a:avLst/>
          </a:prstGeom>
          <a:noFill/>
        </p:spPr>
        <p:txBody>
          <a:bodyPr wrap="none" rtlCol="0">
            <a:spAutoFit/>
          </a:bodyPr>
          <a:lstStyle/>
          <a:p>
            <a:r>
              <a:rPr lang="en-US" sz="2400" dirty="0"/>
              <a:t>Similarity depends on window size C</a:t>
            </a:r>
          </a:p>
        </p:txBody>
      </p:sp>
    </p:spTree>
    <p:extLst>
      <p:ext uri="{BB962C8B-B14F-4D97-AF65-F5344CB8AC3E}">
        <p14:creationId xmlns:p14="http://schemas.microsoft.com/office/powerpoint/2010/main" val="14074862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209800"/>
                <a:ext cx="8686800" cy="3333750"/>
              </a:xfrm>
            </p:spPr>
            <p:txBody>
              <a:bodyPr/>
              <a:lstStyle/>
              <a:p>
                <a:pPr marL="0" indent="0">
                  <a:buNone/>
                </a:pPr>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pPr marL="0" indent="0">
                  <a:buNone/>
                </a:pPr>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52550"/>
                <a:ext cx="8686800" cy="3333750"/>
              </a:xfrm>
              <a:blipFill rotWithShape="0">
                <a:blip r:embed="rId3"/>
                <a:stretch>
                  <a:fillRect l="-1053" t="-1463"/>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33</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44" y="3176053"/>
            <a:ext cx="7269513" cy="2588695"/>
          </a:xfrm>
          <a:prstGeom prst="rect">
            <a:avLst/>
          </a:prstGeom>
        </p:spPr>
      </p:pic>
    </p:spTree>
    <p:extLst>
      <p:ext uri="{BB962C8B-B14F-4D97-AF65-F5344CB8AC3E}">
        <p14:creationId xmlns:p14="http://schemas.microsoft.com/office/powerpoint/2010/main" val="1089721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570" y="122453"/>
            <a:ext cx="8691030" cy="6735548"/>
          </a:xfrm>
        </p:spPr>
      </p:pic>
    </p:spTree>
    <p:extLst>
      <p:ext uri="{BB962C8B-B14F-4D97-AF65-F5344CB8AC3E}">
        <p14:creationId xmlns:p14="http://schemas.microsoft.com/office/powerpoint/2010/main" val="660628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121" y="152400"/>
            <a:ext cx="8343755" cy="6483099"/>
          </a:xfrm>
        </p:spPr>
      </p:pic>
    </p:spTree>
    <p:extLst>
      <p:ext uri="{BB962C8B-B14F-4D97-AF65-F5344CB8AC3E}">
        <p14:creationId xmlns:p14="http://schemas.microsoft.com/office/powerpoint/2010/main" val="205729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smtClean="0"/>
              <a:t>Train </a:t>
            </a:r>
            <a:r>
              <a:rPr lang="en-US" sz="3600" dirty="0" err="1" smtClean="0"/>
              <a:t>embeddings</a:t>
            </a:r>
            <a:r>
              <a:rPr lang="en-US" sz="3600" dirty="0" smtClean="0"/>
              <a:t> on old books to study changes in word meaning!!</a:t>
            </a:r>
            <a:endParaRPr lang="en-US"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526" y="3162152"/>
            <a:ext cx="1758997" cy="1758997"/>
          </a:xfrm>
          <a:prstGeom prst="rect">
            <a:avLst/>
          </a:prstGeom>
        </p:spPr>
      </p:pic>
      <p:sp>
        <p:nvSpPr>
          <p:cNvPr id="5" name="TextBox 4"/>
          <p:cNvSpPr txBox="1"/>
          <p:nvPr/>
        </p:nvSpPr>
        <p:spPr>
          <a:xfrm>
            <a:off x="4584526" y="5073041"/>
            <a:ext cx="1465016" cy="369332"/>
          </a:xfrm>
          <a:prstGeom prst="rect">
            <a:avLst/>
          </a:prstGeom>
          <a:noFill/>
        </p:spPr>
        <p:txBody>
          <a:bodyPr wrap="none" rtlCol="0">
            <a:spAutoFit/>
          </a:bodyPr>
          <a:lstStyle/>
          <a:p>
            <a:r>
              <a:rPr lang="en-US" dirty="0"/>
              <a:t>Will Hamilton</a:t>
            </a:r>
          </a:p>
        </p:txBody>
      </p:sp>
      <p:pic>
        <p:nvPicPr>
          <p:cNvPr id="6" name="Picture 5"/>
          <p:cNvPicPr>
            <a:picLocks noChangeAspect="1"/>
          </p:cNvPicPr>
          <p:nvPr/>
        </p:nvPicPr>
        <p:blipFill>
          <a:blip r:embed="rId4"/>
          <a:stretch>
            <a:fillRect/>
          </a:stretch>
        </p:blipFill>
        <p:spPr>
          <a:xfrm>
            <a:off x="2542239" y="3155849"/>
            <a:ext cx="1765300" cy="1765300"/>
          </a:xfrm>
          <a:prstGeom prst="rect">
            <a:avLst/>
          </a:prstGeom>
        </p:spPr>
      </p:pic>
      <p:sp>
        <p:nvSpPr>
          <p:cNvPr id="7" name="TextBox 6"/>
          <p:cNvSpPr txBox="1"/>
          <p:nvPr/>
        </p:nvSpPr>
        <p:spPr>
          <a:xfrm>
            <a:off x="2848873" y="5073041"/>
            <a:ext cx="1358898" cy="369332"/>
          </a:xfrm>
          <a:prstGeom prst="rect">
            <a:avLst/>
          </a:prstGeom>
          <a:noFill/>
        </p:spPr>
        <p:txBody>
          <a:bodyPr wrap="none" rtlCol="0">
            <a:spAutoFit/>
          </a:bodyPr>
          <a:lstStyle/>
          <a:p>
            <a:r>
              <a:rPr lang="en-US" dirty="0" smtClean="0"/>
              <a:t>Dan </a:t>
            </a:r>
            <a:r>
              <a:rPr lang="en-US" dirty="0" err="1" smtClean="0"/>
              <a:t>Jurafsky</a:t>
            </a:r>
            <a:endParaRPr lang="en-US" dirty="0"/>
          </a:p>
        </p:txBody>
      </p:sp>
    </p:spTree>
    <p:extLst>
      <p:ext uri="{BB962C8B-B14F-4D97-AF65-F5344CB8AC3E}">
        <p14:creationId xmlns:p14="http://schemas.microsoft.com/office/powerpoint/2010/main" val="393048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xfrm>
            <a:off x="883081" y="349746"/>
            <a:ext cx="7783768" cy="921453"/>
          </a:xfrm>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2"/>
          </p:nvPr>
        </p:nvSpPr>
        <p:spPr>
          <a:xfrm>
            <a:off x="8756166" y="6465094"/>
            <a:ext cx="89298" cy="139375"/>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2200"/>
              <a:t>37</a:t>
            </a:fld>
            <a:endParaRPr sz="2200"/>
          </a:p>
        </p:txBody>
      </p:sp>
      <p:sp>
        <p:nvSpPr>
          <p:cNvPr id="103" name="Shape 103"/>
          <p:cNvSpPr/>
          <p:nvPr/>
        </p:nvSpPr>
        <p:spPr>
          <a:xfrm>
            <a:off x="4504405" y="5363812"/>
            <a:ext cx="9938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4374759" y="5093777"/>
            <a:ext cx="179382" cy="28311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300682" y="4668159"/>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2">
            <a:extLst/>
          </a:blip>
          <a:stretch>
            <a:fillRect/>
          </a:stretch>
        </p:blipFill>
        <p:spPr>
          <a:xfrm>
            <a:off x="460447" y="4813638"/>
            <a:ext cx="973337" cy="730003"/>
          </a:xfrm>
          <a:prstGeom prst="rect">
            <a:avLst/>
          </a:prstGeom>
          <a:ln w="12700">
            <a:miter lim="400000"/>
          </a:ln>
        </p:spPr>
      </p:pic>
      <p:pic>
        <p:nvPicPr>
          <p:cNvPr id="107" name="open-book.jpg"/>
          <p:cNvPicPr/>
          <p:nvPr/>
        </p:nvPicPr>
        <p:blipFill>
          <a:blip r:embed="rId3">
            <a:extLst/>
          </a:blip>
          <a:srcRect/>
          <a:stretch>
            <a:fillRect/>
          </a:stretch>
        </p:blipFill>
        <p:spPr>
          <a:xfrm>
            <a:off x="4111855" y="4825985"/>
            <a:ext cx="1221633" cy="817887"/>
          </a:xfrm>
          <a:prstGeom prst="rect">
            <a:avLst/>
          </a:prstGeom>
          <a:ln w="12700">
            <a:miter lim="400000"/>
          </a:ln>
        </p:spPr>
      </p:pic>
      <p:pic>
        <p:nvPicPr>
          <p:cNvPr id="108" name="kindle-voyage-100441320-orig.jpg"/>
          <p:cNvPicPr/>
          <p:nvPr/>
        </p:nvPicPr>
        <p:blipFill>
          <a:blip r:embed="rId4">
            <a:extLst/>
          </a:blip>
          <a:stretch>
            <a:fillRect/>
          </a:stretch>
        </p:blipFill>
        <p:spPr>
          <a:xfrm>
            <a:off x="8011620" y="4813638"/>
            <a:ext cx="655229" cy="749418"/>
          </a:xfrm>
          <a:prstGeom prst="rect">
            <a:avLst/>
          </a:prstGeom>
          <a:ln w="12700">
            <a:miter lim="400000"/>
          </a:ln>
        </p:spPr>
      </p:pic>
      <p:sp>
        <p:nvSpPr>
          <p:cNvPr id="109" name="Shape 109"/>
          <p:cNvSpPr/>
          <p:nvPr/>
        </p:nvSpPr>
        <p:spPr>
          <a:xfrm>
            <a:off x="634784" y="4374807"/>
            <a:ext cx="799000" cy="28699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4336924" y="4374808"/>
            <a:ext cx="712401" cy="21990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8039064" y="4374807"/>
            <a:ext cx="707707" cy="26768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5">
            <a:extLst>
              <a:ext uri="{28A0092B-C50C-407E-A947-70E740481C1C}">
                <a14:useLocalDpi xmlns:a14="http://schemas.microsoft.com/office/drawing/2010/main" val="0"/>
              </a:ext>
            </a:extLst>
          </a:blip>
          <a:stretch>
            <a:fillRect/>
          </a:stretch>
        </p:blipFill>
        <p:spPr>
          <a:xfrm>
            <a:off x="2211327" y="3222650"/>
            <a:ext cx="1210212" cy="974178"/>
          </a:xfrm>
          <a:prstGeom prst="rect">
            <a:avLst/>
          </a:prstGeom>
          <a:ln w="12700" cap="flat">
            <a:noFill/>
            <a:miter lim="400000"/>
          </a:ln>
          <a:effectLst/>
        </p:spPr>
      </p:pic>
      <p:pic>
        <p:nvPicPr>
          <p:cNvPr id="113" name="pasted-image.tif"/>
          <p:cNvPicPr/>
          <p:nvPr/>
        </p:nvPicPr>
        <p:blipFill>
          <a:blip r:embed="rId6">
            <a:extLst>
              <a:ext uri="{28A0092B-C50C-407E-A947-70E740481C1C}">
                <a14:useLocalDpi xmlns:a14="http://schemas.microsoft.com/office/drawing/2010/main" val="0"/>
              </a:ext>
            </a:extLst>
          </a:blip>
          <a:stretch>
            <a:fillRect/>
          </a:stretch>
        </p:blipFill>
        <p:spPr>
          <a:xfrm>
            <a:off x="6896024" y="3222650"/>
            <a:ext cx="1201578" cy="974137"/>
          </a:xfrm>
          <a:prstGeom prst="rect">
            <a:avLst/>
          </a:prstGeom>
          <a:ln w="12700" cap="flat">
            <a:noFill/>
            <a:miter lim="400000"/>
          </a:ln>
          <a:effectLst/>
        </p:spPr>
      </p:pic>
      <p:sp>
        <p:nvSpPr>
          <p:cNvPr id="114" name="Shape 114"/>
          <p:cNvSpPr/>
          <p:nvPr/>
        </p:nvSpPr>
        <p:spPr>
          <a:xfrm flipV="1">
            <a:off x="2816408"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7496813"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2251275" y="2790980"/>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7">
              <a:extLst/>
            </a:blip>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8">
              <a:extLst/>
            </a:blip>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1347561" y="1934102"/>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2204792" y="3143518"/>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266134"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126648418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Visualizing changes</a:t>
            </a:r>
          </a:p>
        </p:txBody>
      </p:sp>
      <p:sp>
        <p:nvSpPr>
          <p:cNvPr id="5" name="TextBox 4"/>
          <p:cNvSpPr txBox="1"/>
          <p:nvPr/>
        </p:nvSpPr>
        <p:spPr>
          <a:xfrm>
            <a:off x="959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extLst/>
          </a:blip>
          <a:stretch>
            <a:fillRect/>
          </a:stretch>
        </p:blipFill>
        <p:spPr>
          <a:xfrm>
            <a:off x="228601" y="3049747"/>
            <a:ext cx="8839200" cy="2948758"/>
          </a:xfrm>
          <a:prstGeom prst="rect">
            <a:avLst/>
          </a:prstGeom>
          <a:ln w="12700">
            <a:miter lim="400000"/>
          </a:ln>
        </p:spPr>
      </p:pic>
    </p:spTree>
    <p:extLst>
      <p:ext uri="{BB962C8B-B14F-4D97-AF65-F5344CB8AC3E}">
        <p14:creationId xmlns:p14="http://schemas.microsoft.com/office/powerpoint/2010/main" val="1469437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Visualizing changes</a:t>
            </a:r>
          </a:p>
        </p:txBody>
      </p:sp>
      <p:sp>
        <p:nvSpPr>
          <p:cNvPr id="5" name="TextBox 4"/>
          <p:cNvSpPr txBox="1"/>
          <p:nvPr/>
        </p:nvSpPr>
        <p:spPr>
          <a:xfrm>
            <a:off x="959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extLst/>
          </a:blip>
          <a:stretch>
            <a:fillRect/>
          </a:stretch>
        </p:blipFill>
        <p:spPr>
          <a:xfrm>
            <a:off x="228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920750"/>
            <a:ext cx="4038600" cy="195589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799" y="939800"/>
            <a:ext cx="3461579" cy="195589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4382177"/>
            <a:ext cx="3506641" cy="2349500"/>
          </a:xfrm>
          <a:prstGeom prst="rect">
            <a:avLst/>
          </a:prstGeom>
        </p:spPr>
      </p:pic>
    </p:spTree>
    <p:extLst>
      <p:ext uri="{BB962C8B-B14F-4D97-AF65-F5344CB8AC3E}">
        <p14:creationId xmlns:p14="http://schemas.microsoft.com/office/powerpoint/2010/main" val="88691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066800"/>
            <a:ext cx="7467600" cy="742950"/>
          </a:xfrm>
        </p:spPr>
        <p:txBody>
          <a:bodyPr/>
          <a:lstStyle/>
          <a:p>
            <a:r>
              <a:rPr lang="en-US"/>
              <a:t>Sparse versus dense </a:t>
            </a:r>
            <a:r>
              <a:rPr lang="en-US" dirty="0"/>
              <a:t>vectors</a:t>
            </a:r>
          </a:p>
        </p:txBody>
      </p:sp>
      <p:sp>
        <p:nvSpPr>
          <p:cNvPr id="3" name="Content Placeholder 2"/>
          <p:cNvSpPr>
            <a:spLocks noGrp="1"/>
          </p:cNvSpPr>
          <p:nvPr>
            <p:ph idx="1"/>
          </p:nvPr>
        </p:nvSpPr>
        <p:spPr>
          <a:xfrm>
            <a:off x="304800" y="2057400"/>
            <a:ext cx="8839200" cy="4572000"/>
          </a:xfrm>
        </p:spPr>
        <p:txBody>
          <a:bodyPr>
            <a:normAutofit lnSpcReduction="10000"/>
          </a:bodyPr>
          <a:lstStyle/>
          <a:p>
            <a:r>
              <a:rPr lang="en-US" sz="3200" dirty="0"/>
              <a:t>Why dense vectors?</a:t>
            </a:r>
          </a:p>
          <a:p>
            <a:pPr lvl="1"/>
            <a:r>
              <a:rPr lang="en-US" sz="2800" dirty="0"/>
              <a:t>Short vectors may be easier to use as </a:t>
            </a:r>
            <a:r>
              <a:rPr lang="en-US" sz="2800" b="1" dirty="0"/>
              <a:t>features</a:t>
            </a:r>
            <a:r>
              <a:rPr lang="en-US" sz="2800" dirty="0"/>
              <a:t> in machine learning </a:t>
            </a:r>
            <a:r>
              <a:rPr lang="en-US" sz="2800" dirty="0" smtClean="0"/>
              <a:t>(fewer weights </a:t>
            </a:r>
            <a:r>
              <a:rPr lang="en-US" sz="2800" dirty="0"/>
              <a:t>to tune)</a:t>
            </a:r>
          </a:p>
          <a:p>
            <a:pPr lvl="1"/>
            <a:r>
              <a:rPr lang="en-US" sz="2800" dirty="0"/>
              <a:t>Dense vectors may </a:t>
            </a:r>
            <a:r>
              <a:rPr lang="en-US" sz="2800" b="1" dirty="0"/>
              <a:t>generalize</a:t>
            </a:r>
            <a:r>
              <a:rPr lang="en-US" sz="2800" dirty="0"/>
              <a:t> better than storing explicit counts</a:t>
            </a:r>
          </a:p>
          <a:p>
            <a:pPr lvl="1"/>
            <a:r>
              <a:rPr lang="en-US" sz="2800" dirty="0"/>
              <a:t>They may do better at capturing synonymy:</a:t>
            </a:r>
          </a:p>
          <a:p>
            <a:pPr lvl="2"/>
            <a:r>
              <a:rPr lang="en-US" sz="2400" i="1" dirty="0"/>
              <a:t>car</a:t>
            </a:r>
            <a:r>
              <a:rPr lang="en-US" sz="2400" dirty="0"/>
              <a:t> and </a:t>
            </a:r>
            <a:r>
              <a:rPr lang="en-US" sz="2400" i="1" dirty="0"/>
              <a:t>automobile</a:t>
            </a:r>
            <a:r>
              <a:rPr lang="en-US" sz="2400" dirty="0"/>
              <a:t> are synonyms; but are distinct </a:t>
            </a:r>
            <a:r>
              <a:rPr lang="en-US" sz="2400" dirty="0" smtClean="0"/>
              <a:t>dimensions in sparse vectors</a:t>
            </a:r>
            <a:endParaRPr lang="en-US" sz="2400" dirty="0"/>
          </a:p>
          <a:p>
            <a:pPr lvl="3"/>
            <a:r>
              <a:rPr lang="en-US" sz="2400" dirty="0"/>
              <a:t>a word with </a:t>
            </a:r>
            <a:r>
              <a:rPr lang="en-US" sz="2400" i="1" dirty="0"/>
              <a:t>car</a:t>
            </a:r>
            <a:r>
              <a:rPr lang="en-US" sz="2400" dirty="0"/>
              <a:t> as a neighbor and a word with </a:t>
            </a:r>
            <a:r>
              <a:rPr lang="en-US" sz="2400" i="1" dirty="0"/>
              <a:t>automobile</a:t>
            </a:r>
            <a:r>
              <a:rPr lang="en-US" sz="2400" dirty="0"/>
              <a:t> as a neighbor should be similar, but aren't</a:t>
            </a:r>
          </a:p>
          <a:p>
            <a:pPr lvl="1"/>
            <a:r>
              <a:rPr lang="en-US" sz="2800" b="1" dirty="0"/>
              <a:t>In practice, they work better</a:t>
            </a:r>
          </a:p>
        </p:txBody>
      </p:sp>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4</a:t>
            </a:fld>
            <a:endParaRPr lang="en-US" dirty="0"/>
          </a:p>
        </p:txBody>
      </p:sp>
    </p:spTree>
    <p:extLst>
      <p:ext uri="{BB962C8B-B14F-4D97-AF65-F5344CB8AC3E}">
        <p14:creationId xmlns:p14="http://schemas.microsoft.com/office/powerpoint/2010/main" val="8475345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p:cNvSpPr>
          <p:nvPr>
            <p:ph type="sldNum" sz="quarter" idx="1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984"/>
              <a:t>40</a:t>
            </a:fld>
            <a:endParaRPr sz="984"/>
          </a:p>
        </p:txBody>
      </p:sp>
      <p:pic>
        <p:nvPicPr>
          <p:cNvPr id="294" name="pasted-image.png"/>
          <p:cNvPicPr/>
          <p:nvPr/>
        </p:nvPicPr>
        <p:blipFill>
          <a:blip r:embed="rId2">
            <a:extLst/>
          </a:blip>
          <a:stretch>
            <a:fillRect/>
          </a:stretch>
        </p:blipFill>
        <p:spPr>
          <a:xfrm>
            <a:off x="1905000" y="2212640"/>
            <a:ext cx="5009213" cy="3289548"/>
          </a:xfrm>
          <a:prstGeom prst="rect">
            <a:avLst/>
          </a:prstGeom>
          <a:ln w="12700">
            <a:miter lim="400000"/>
          </a:ln>
        </p:spPr>
      </p:pic>
      <p:sp>
        <p:nvSpPr>
          <p:cNvPr id="8" name="Title 1"/>
          <p:cNvSpPr>
            <a:spLocks noGrp="1"/>
          </p:cNvSpPr>
          <p:nvPr>
            <p:ph type="title"/>
          </p:nvPr>
        </p:nvSpPr>
        <p:spPr>
          <a:xfrm>
            <a:off x="403234" y="270157"/>
            <a:ext cx="8321041" cy="734184"/>
          </a:xfrm>
        </p:spPr>
        <p:txBody>
          <a:bodyPr>
            <a:normAutofit/>
          </a:bodyPr>
          <a:lstStyle/>
          <a:p>
            <a:r>
              <a:rPr lang="en-US" dirty="0"/>
              <a:t>The evolution of sentiment words</a:t>
            </a:r>
          </a:p>
        </p:txBody>
      </p:sp>
      <p:sp>
        <p:nvSpPr>
          <p:cNvPr id="2" name="TextBox 1"/>
          <p:cNvSpPr txBox="1"/>
          <p:nvPr/>
        </p:nvSpPr>
        <p:spPr>
          <a:xfrm>
            <a:off x="1517345" y="1133368"/>
            <a:ext cx="6389570" cy="461665"/>
          </a:xfrm>
          <a:prstGeom prst="rect">
            <a:avLst/>
          </a:prstGeom>
          <a:noFill/>
        </p:spPr>
        <p:txBody>
          <a:bodyPr wrap="none" rtlCol="0">
            <a:spAutoFit/>
          </a:bodyPr>
          <a:lstStyle/>
          <a:p>
            <a:r>
              <a:rPr lang="en-US" sz="2400" dirty="0"/>
              <a:t>Negative words change faster than positive words</a:t>
            </a:r>
          </a:p>
        </p:txBody>
      </p:sp>
    </p:spTree>
    <p:extLst>
      <p:ext uri="{BB962C8B-B14F-4D97-AF65-F5344CB8AC3E}">
        <p14:creationId xmlns:p14="http://schemas.microsoft.com/office/powerpoint/2010/main" val="2239456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5DD5A4-05BD-2A44-A2BB-10E89FA55651}"/>
              </a:ext>
            </a:extLst>
          </p:cNvPr>
          <p:cNvSpPr>
            <a:spLocks noGrp="1"/>
          </p:cNvSpPr>
          <p:nvPr>
            <p:ph type="title"/>
          </p:nvPr>
        </p:nvSpPr>
        <p:spPr/>
        <p:txBody>
          <a:bodyPr/>
          <a:lstStyle/>
          <a:p>
            <a:r>
              <a:rPr lang="en-US" dirty="0"/>
              <a:t>Embeddings and bias</a:t>
            </a:r>
          </a:p>
        </p:txBody>
      </p:sp>
      <p:sp>
        <p:nvSpPr>
          <p:cNvPr id="3" name="Content Placeholder 2">
            <a:extLst>
              <a:ext uri="{FF2B5EF4-FFF2-40B4-BE49-F238E27FC236}">
                <a16:creationId xmlns="" xmlns:a16="http://schemas.microsoft.com/office/drawing/2014/main" id="{26C40453-6BC0-D64A-888D-B5495ADF791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245486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err="1"/>
              <a:t>Embeddings</a:t>
            </a:r>
            <a:r>
              <a:rPr lang="en-US" dirty="0"/>
              <a:t> reflect cultural bias</a:t>
            </a:r>
          </a:p>
        </p:txBody>
      </p:sp>
      <p:sp>
        <p:nvSpPr>
          <p:cNvPr id="3" name="Content Placeholder 2"/>
          <p:cNvSpPr>
            <a:spLocks noGrp="1"/>
          </p:cNvSpPr>
          <p:nvPr>
            <p:ph sz="quarter" idx="1"/>
          </p:nvPr>
        </p:nvSpPr>
        <p:spPr>
          <a:xfrm>
            <a:off x="822959" y="2590800"/>
            <a:ext cx="8321041" cy="3810000"/>
          </a:xfrm>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2057400" y="990600"/>
            <a:ext cx="6923762"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118569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err="1"/>
              <a:t>Embeddings</a:t>
            </a:r>
            <a:r>
              <a:rPr lang="en-US" dirty="0"/>
              <a:t> reflect cultural bias</a:t>
            </a:r>
          </a:p>
        </p:txBody>
      </p:sp>
      <p:sp>
        <p:nvSpPr>
          <p:cNvPr id="3" name="Content Placeholder 2"/>
          <p:cNvSpPr>
            <a:spLocks noGrp="1"/>
          </p:cNvSpPr>
          <p:nvPr>
            <p:ph sz="quarter" idx="1"/>
          </p:nvPr>
        </p:nvSpPr>
        <p:spPr>
          <a:xfrm>
            <a:off x="457201" y="1752600"/>
            <a:ext cx="8686800" cy="4648200"/>
          </a:xfrm>
        </p:spPr>
        <p:txBody>
          <a:bodyPr>
            <a:normAutofit fontScale="92500" lnSpcReduction="10000"/>
          </a:bodyPr>
          <a:lstStyle/>
          <a:p>
            <a:r>
              <a:rPr lang="en-US" dirty="0"/>
              <a:t>Implicit Association test (Greenwald et al 1998): How associated are </a:t>
            </a:r>
          </a:p>
          <a:p>
            <a:pPr lvl="1"/>
            <a:r>
              <a:rPr lang="en-US" dirty="0"/>
              <a:t>concepts (</a:t>
            </a:r>
            <a:r>
              <a:rPr lang="en-US" i="1" dirty="0"/>
              <a:t>flowers</a:t>
            </a:r>
            <a:r>
              <a:rPr lang="en-US" dirty="0"/>
              <a:t>, </a:t>
            </a:r>
            <a:r>
              <a:rPr lang="en-US" i="1" dirty="0"/>
              <a:t>insects</a:t>
            </a:r>
            <a:r>
              <a:rPr lang="en-US" dirty="0"/>
              <a:t>) &amp;  attributes (</a:t>
            </a:r>
            <a:r>
              <a:rPr lang="en-US" i="1" dirty="0"/>
              <a:t>pleasantness</a:t>
            </a:r>
            <a:r>
              <a:rPr lang="en-US" dirty="0"/>
              <a:t>, </a:t>
            </a:r>
            <a:r>
              <a:rPr lang="en-US" i="1" dirty="0"/>
              <a:t>unpleasantness</a:t>
            </a:r>
            <a:r>
              <a:rPr lang="en-US" dirty="0"/>
              <a:t>)?</a:t>
            </a:r>
          </a:p>
          <a:p>
            <a:pPr lvl="1"/>
            <a:r>
              <a:rPr lang="en-US" dirty="0"/>
              <a:t>Studied by measuring timing latencies for categorization.</a:t>
            </a:r>
          </a:p>
          <a:p>
            <a:r>
              <a:rPr lang="en-US" dirty="0"/>
              <a:t>Psychological findings on US participants:</a:t>
            </a:r>
          </a:p>
          <a:p>
            <a:pPr lvl="1"/>
            <a:r>
              <a:rPr lang="en-US" dirty="0"/>
              <a:t>African-American names are associated with unpleasant words (more than European-American names)</a:t>
            </a:r>
          </a:p>
          <a:p>
            <a:pPr lvl="1"/>
            <a:r>
              <a:rPr lang="en-US" dirty="0"/>
              <a:t>Male names associated more with math, female names with arts</a:t>
            </a:r>
          </a:p>
          <a:p>
            <a:pPr lvl="1"/>
            <a:r>
              <a:rPr lang="en-US" dirty="0"/>
              <a:t>Old people's names with unpleasant words, young people with pleasant words.</a:t>
            </a:r>
          </a:p>
          <a:p>
            <a:r>
              <a:rPr lang="en-US" sz="2800" dirty="0" err="1"/>
              <a:t>Caliskan</a:t>
            </a:r>
            <a:r>
              <a:rPr lang="en-US" sz="2800" dirty="0"/>
              <a:t> et al. replication with embeddings:</a:t>
            </a:r>
          </a:p>
          <a:p>
            <a:pPr lvl="1"/>
            <a:r>
              <a:rPr lang="en-US" sz="2400" dirty="0"/>
              <a:t>African-American names (</a:t>
            </a:r>
            <a:r>
              <a:rPr lang="en-US" sz="2400" i="1" dirty="0"/>
              <a:t>Leroy, Shaniqua</a:t>
            </a:r>
            <a:r>
              <a:rPr lang="en-US" sz="2400" dirty="0"/>
              <a:t>) had a higher </a:t>
            </a:r>
            <a:r>
              <a:rPr lang="en-US" sz="2400" dirty="0" err="1"/>
              <a:t>GloVe</a:t>
            </a:r>
            <a:r>
              <a:rPr lang="en-US" sz="2400" dirty="0"/>
              <a:t>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dirty="0"/>
              <a:t>Embeddings reflect and replicate all sorts of pernicious biases.</a:t>
            </a:r>
          </a:p>
          <a:p>
            <a:endParaRPr lang="en-US" dirty="0"/>
          </a:p>
          <a:p>
            <a:endParaRPr lang="en-US" dirty="0"/>
          </a:p>
        </p:txBody>
      </p:sp>
      <p:sp>
        <p:nvSpPr>
          <p:cNvPr id="4" name="TextBox 3"/>
          <p:cNvSpPr txBox="1"/>
          <p:nvPr/>
        </p:nvSpPr>
        <p:spPr>
          <a:xfrm>
            <a:off x="1524000" y="967770"/>
            <a:ext cx="7482840" cy="523220"/>
          </a:xfrm>
          <a:prstGeom prst="rect">
            <a:avLst/>
          </a:prstGeom>
          <a:noFill/>
        </p:spPr>
        <p:txBody>
          <a:bodyPr wrap="square" rtlCol="0">
            <a:spAutoFit/>
          </a:bodyPr>
          <a:lstStyle/>
          <a:p>
            <a:r>
              <a:rPr lang="en-US" sz="1400" dirty="0" err="1"/>
              <a:t>Caliskan</a:t>
            </a:r>
            <a:r>
              <a:rPr lang="en-US" sz="1400" dirty="0"/>
              <a:t>, Aylin, Joanna J. </a:t>
            </a:r>
            <a:r>
              <a:rPr lang="en-US" sz="1400" dirty="0" err="1"/>
              <a:t>Bruson</a:t>
            </a:r>
            <a:r>
              <a:rPr lang="en-US" sz="1400" dirty="0"/>
              <a:t> and Arvind Narayanan. 2017. Semantics derived automatically from language corpora contain human-like biases. Science 356:6334, 183-186.</a:t>
            </a:r>
          </a:p>
        </p:txBody>
      </p:sp>
    </p:spTree>
    <p:extLst>
      <p:ext uri="{BB962C8B-B14F-4D97-AF65-F5344CB8AC3E}">
        <p14:creationId xmlns:p14="http://schemas.microsoft.com/office/powerpoint/2010/main" val="40575198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 xmlns:a16="http://schemas.microsoft.com/office/drawing/2014/main" id="{28B3E126-25B8-C745-AE37-7C30EFF59AA3}"/>
              </a:ext>
            </a:extLst>
          </p:cNvPr>
          <p:cNvSpPr>
            <a:spLocks noGrp="1"/>
          </p:cNvSpPr>
          <p:nvPr>
            <p:ph idx="1"/>
          </p:nvPr>
        </p:nvSpPr>
        <p:spPr/>
        <p:txBody>
          <a:bodyPr>
            <a:normAutofit/>
          </a:bodyPr>
          <a:lstStyle/>
          <a:p>
            <a:r>
              <a:rPr lang="en-US" sz="2800" dirty="0"/>
              <a:t>Debiasing algorithms for embeddings</a:t>
            </a:r>
          </a:p>
          <a:p>
            <a:pPr lvl="1"/>
            <a:r>
              <a:rPr lang="en-US" sz="2400" dirty="0" err="1"/>
              <a:t>Bolukbasi</a:t>
            </a:r>
            <a:r>
              <a:rPr lang="en-US" sz="2400" dirty="0"/>
              <a:t>, </a:t>
            </a:r>
            <a:r>
              <a:rPr lang="en-US" sz="2400" dirty="0" err="1"/>
              <a:t>Tolga</a:t>
            </a:r>
            <a:r>
              <a:rPr lang="en-US" sz="2400" dirty="0"/>
              <a:t>, Chang, Kai-Wei, Zou, James Y., </a:t>
            </a:r>
            <a:r>
              <a:rPr lang="en-US" sz="2400" dirty="0" err="1"/>
              <a:t>Saligrama</a:t>
            </a:r>
            <a:r>
              <a:rPr lang="en-US" sz="2400" dirty="0"/>
              <a:t>, Venkatesh, and </a:t>
            </a:r>
            <a:r>
              <a:rPr lang="en-US" sz="2400" dirty="0" err="1"/>
              <a:t>Kalai</a:t>
            </a:r>
            <a:r>
              <a:rPr lang="en-US" sz="2400" dirty="0"/>
              <a:t>, Adam T. (2016). Man is to computer programmer as woman is to homemaker? debiasing word embeddings. In </a:t>
            </a:r>
            <a:r>
              <a:rPr lang="en-US" sz="2400" i="1" dirty="0"/>
              <a:t>Advances in Neural Infor- </a:t>
            </a:r>
            <a:r>
              <a:rPr lang="en-US" sz="2400" i="1" dirty="0" err="1"/>
              <a:t>mation</a:t>
            </a:r>
            <a:r>
              <a:rPr lang="en-US" sz="2400" i="1" dirty="0"/>
              <a:t> Processing Systems</a:t>
            </a:r>
            <a:r>
              <a:rPr lang="en-US" sz="2400" dirty="0"/>
              <a:t>, pp. 4349–4357. </a:t>
            </a:r>
          </a:p>
          <a:p>
            <a:r>
              <a:rPr lang="en-US" sz="2800" dirty="0"/>
              <a:t>Use embeddings as a historical tool to study bias</a:t>
            </a:r>
          </a:p>
        </p:txBody>
      </p:sp>
    </p:spTree>
    <p:extLst>
      <p:ext uri="{BB962C8B-B14F-4D97-AF65-F5344CB8AC3E}">
        <p14:creationId xmlns:p14="http://schemas.microsoft.com/office/powerpoint/2010/main" val="20333248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86605"/>
            <a:ext cx="8549639" cy="627795"/>
          </a:xfrm>
        </p:spPr>
        <p:txBody>
          <a:bodyPr>
            <a:normAutofit fontScale="90000"/>
          </a:bodyPr>
          <a:lstStyle/>
          <a:p>
            <a:r>
              <a:rPr lang="en-US" dirty="0"/>
              <a:t>Embeddings as a window onto history</a:t>
            </a:r>
          </a:p>
        </p:txBody>
      </p:sp>
      <p:sp>
        <p:nvSpPr>
          <p:cNvPr id="3" name="Content Placeholder 2"/>
          <p:cNvSpPr>
            <a:spLocks noGrp="1"/>
          </p:cNvSpPr>
          <p:nvPr>
            <p:ph sz="quarter" idx="1"/>
          </p:nvPr>
        </p:nvSpPr>
        <p:spPr>
          <a:xfrm>
            <a:off x="457201" y="1752600"/>
            <a:ext cx="8686800" cy="4648200"/>
          </a:xfrm>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pPr marL="0" indent="0">
              <a:buNone/>
            </a:pPr>
            <a:endParaRPr lang="en-US" dirty="0"/>
          </a:p>
          <a:p>
            <a:pPr marL="0" indent="0">
              <a:buNone/>
            </a:pPr>
            <a:endParaRPr lang="en-US" dirty="0"/>
          </a:p>
          <a:p>
            <a:endParaRPr lang="en-US" dirty="0"/>
          </a:p>
        </p:txBody>
      </p:sp>
      <p:sp>
        <p:nvSpPr>
          <p:cNvPr id="4" name="TextBox 3"/>
          <p:cNvSpPr txBox="1"/>
          <p:nvPr/>
        </p:nvSpPr>
        <p:spPr>
          <a:xfrm>
            <a:off x="1524000" y="967770"/>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6229604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8183880" cy="932595"/>
          </a:xfrm>
        </p:spPr>
        <p:txBody>
          <a:bodyPr>
            <a:normAutofit fontScale="90000"/>
          </a:bodyPr>
          <a:lstStyle/>
          <a:p>
            <a:r>
              <a:rPr lang="en-US" dirty="0"/>
              <a:t>History of biased framings of women</a:t>
            </a:r>
          </a:p>
        </p:txBody>
      </p:sp>
      <p:sp>
        <p:nvSpPr>
          <p:cNvPr id="3" name="Content Placeholder 2"/>
          <p:cNvSpPr>
            <a:spLocks noGrp="1"/>
          </p:cNvSpPr>
          <p:nvPr>
            <p:ph idx="1"/>
          </p:nvPr>
        </p:nvSpPr>
        <p:spPr>
          <a:xfrm>
            <a:off x="822960" y="2514600"/>
            <a:ext cx="7543801" cy="4697941"/>
          </a:xfrm>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4" name="TextBox 3">
            <a:extLst>
              <a:ext uri="{FF2B5EF4-FFF2-40B4-BE49-F238E27FC236}">
                <a16:creationId xmlns="" xmlns:a16="http://schemas.microsoft.com/office/drawing/2014/main" id="{3018424D-76FB-844E-AD46-DC8C6DD6949F}"/>
              </a:ext>
            </a:extLst>
          </p:cNvPr>
          <p:cNvSpPr txBox="1"/>
          <p:nvPr/>
        </p:nvSpPr>
        <p:spPr>
          <a:xfrm>
            <a:off x="1524000" y="1219200"/>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4938972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45" y="286604"/>
            <a:ext cx="7992428" cy="1450757"/>
          </a:xfrm>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a:xfrm>
            <a:off x="822959" y="2417234"/>
            <a:ext cx="7543801" cy="4023360"/>
          </a:xfrm>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indent="-228600">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4" name="TextBox 3">
            <a:extLst>
              <a:ext uri="{FF2B5EF4-FFF2-40B4-BE49-F238E27FC236}">
                <a16:creationId xmlns="" xmlns:a16="http://schemas.microsoft.com/office/drawing/2014/main" id="{EFB06755-AB9F-7F4C-BFEA-7E1A273530B3}"/>
              </a:ext>
            </a:extLst>
          </p:cNvPr>
          <p:cNvSpPr txBox="1"/>
          <p:nvPr/>
        </p:nvSpPr>
        <p:spPr>
          <a:xfrm>
            <a:off x="1524000" y="1740493"/>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6980583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in linguistic framing 1910-1990</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2081" y="3198812"/>
            <a:ext cx="6082490" cy="3659187"/>
          </a:xfrm>
        </p:spPr>
      </p:pic>
      <p:sp>
        <p:nvSpPr>
          <p:cNvPr id="3" name="TextBox 2"/>
          <p:cNvSpPr txBox="1"/>
          <p:nvPr/>
        </p:nvSpPr>
        <p:spPr>
          <a:xfrm>
            <a:off x="501491" y="2256961"/>
            <a:ext cx="8642509"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
        <p:nvSpPr>
          <p:cNvPr id="5" name="TextBox 4">
            <a:extLst>
              <a:ext uri="{FF2B5EF4-FFF2-40B4-BE49-F238E27FC236}">
                <a16:creationId xmlns="" xmlns:a16="http://schemas.microsoft.com/office/drawing/2014/main" id="{F2A9C93A-61D1-3942-998B-777BEB9C29E2}"/>
              </a:ext>
            </a:extLst>
          </p:cNvPr>
          <p:cNvSpPr txBox="1"/>
          <p:nvPr/>
        </p:nvSpPr>
        <p:spPr>
          <a:xfrm>
            <a:off x="1524000" y="1740493"/>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18474458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286604"/>
            <a:ext cx="8601074" cy="1450757"/>
          </a:xfrm>
        </p:spPr>
        <p:txBody>
          <a:bodyPr>
            <a:normAutofit/>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996" y="2286000"/>
            <a:ext cx="8213467" cy="4057649"/>
          </a:xfrm>
        </p:spPr>
      </p:pic>
      <p:sp>
        <p:nvSpPr>
          <p:cNvPr id="5" name="TextBox 4">
            <a:extLst>
              <a:ext uri="{FF2B5EF4-FFF2-40B4-BE49-F238E27FC236}">
                <a16:creationId xmlns="" xmlns:a16="http://schemas.microsoft.com/office/drawing/2014/main" id="{F7D244A3-909B-D642-9B6F-F7F5021BD292}"/>
              </a:ext>
            </a:extLst>
          </p:cNvPr>
          <p:cNvSpPr txBox="1"/>
          <p:nvPr/>
        </p:nvSpPr>
        <p:spPr>
          <a:xfrm>
            <a:off x="1524000" y="1740493"/>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1857943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1161196"/>
          </a:xfrm>
        </p:spPr>
        <p:txBody>
          <a:bodyPr>
            <a:normAutofit fontScale="90000"/>
          </a:bodyPr>
          <a:lstStyle/>
          <a:p>
            <a:r>
              <a:rPr lang="en-US" dirty="0"/>
              <a:t>Dense embeddings you can download!</a:t>
            </a:r>
          </a:p>
        </p:txBody>
      </p:sp>
      <p:sp>
        <p:nvSpPr>
          <p:cNvPr id="3" name="Content Placeholder 2"/>
          <p:cNvSpPr>
            <a:spLocks noGrp="1"/>
          </p:cNvSpPr>
          <p:nvPr>
            <p:ph idx="1"/>
          </p:nvPr>
        </p:nvSpPr>
        <p:spPr>
          <a:xfrm>
            <a:off x="665841" y="2075596"/>
            <a:ext cx="8092441" cy="3811694"/>
          </a:xfrm>
        </p:spPr>
        <p:txBody>
          <a:bodyPr>
            <a:normAutofit lnSpcReduction="10000"/>
          </a:bodyPr>
          <a:lstStyle/>
          <a:p>
            <a:pPr>
              <a:lnSpc>
                <a:spcPct val="70000"/>
              </a:lnSpc>
            </a:pPr>
            <a:r>
              <a:rPr lang="en-US" sz="3200" b="1" dirty="0"/>
              <a:t>Word2vec</a:t>
            </a:r>
            <a:r>
              <a:rPr lang="en-US" sz="3200" dirty="0"/>
              <a:t> (</a:t>
            </a:r>
            <a:r>
              <a:rPr lang="en-US" sz="3200" dirty="0" err="1"/>
              <a:t>Mikolov</a:t>
            </a:r>
            <a:r>
              <a:rPr lang="en-US" sz="3200" dirty="0"/>
              <a:t> et al.)</a:t>
            </a:r>
          </a:p>
          <a:p>
            <a:pPr>
              <a:lnSpc>
                <a:spcPct val="70000"/>
              </a:lnSpc>
            </a:pPr>
            <a:r>
              <a:rPr lang="en-US" sz="3200" dirty="0">
                <a:hlinkClick r:id="rId2"/>
              </a:rPr>
              <a:t>https://code.google.com/archive/p/word2vec/</a:t>
            </a:r>
            <a:endParaRPr lang="en-US" sz="3200" dirty="0"/>
          </a:p>
          <a:p>
            <a:endParaRPr lang="en-US" sz="3200" b="1" dirty="0" smtClean="0"/>
          </a:p>
          <a:p>
            <a:r>
              <a:rPr lang="en-US" sz="3200" b="1" dirty="0" err="1" smtClean="0"/>
              <a:t>Fasttext</a:t>
            </a:r>
            <a:r>
              <a:rPr lang="en-US" sz="3200" dirty="0" smtClean="0"/>
              <a:t> </a:t>
            </a:r>
            <a:r>
              <a:rPr lang="en-US" sz="3200" dirty="0">
                <a:hlinkClick r:id="rId3"/>
              </a:rPr>
              <a:t>http://www.fasttext.cc/</a:t>
            </a:r>
            <a:endParaRPr lang="en-US" sz="3200" dirty="0"/>
          </a:p>
          <a:p>
            <a:endParaRPr lang="en-US" sz="800" dirty="0"/>
          </a:p>
          <a:p>
            <a:pPr>
              <a:lnSpc>
                <a:spcPct val="60000"/>
              </a:lnSpc>
            </a:pPr>
            <a:endParaRPr lang="en-US" sz="3200" b="1" dirty="0" smtClean="0"/>
          </a:p>
          <a:p>
            <a:pPr>
              <a:lnSpc>
                <a:spcPct val="60000"/>
              </a:lnSpc>
            </a:pPr>
            <a:r>
              <a:rPr lang="en-US" sz="3200" b="1" dirty="0" smtClean="0"/>
              <a:t>Glove</a:t>
            </a:r>
            <a:r>
              <a:rPr lang="en-US" sz="3200" dirty="0" smtClean="0"/>
              <a:t> </a:t>
            </a:r>
            <a:r>
              <a:rPr lang="en-US" sz="3200" dirty="0"/>
              <a:t>(Pennington, </a:t>
            </a:r>
            <a:r>
              <a:rPr lang="en-US" sz="3200" dirty="0" err="1"/>
              <a:t>Socher</a:t>
            </a:r>
            <a:r>
              <a:rPr lang="en-US" sz="3200" dirty="0"/>
              <a:t>, Manning)</a:t>
            </a:r>
          </a:p>
          <a:p>
            <a:pPr>
              <a:lnSpc>
                <a:spcPct val="60000"/>
              </a:lnSpc>
            </a:pPr>
            <a:r>
              <a:rPr lang="en-US" sz="3200" dirty="0">
                <a:hlinkClick r:id="rId4"/>
              </a:rPr>
              <a:t>http://nlp.stanford.edu/projects/glove/</a:t>
            </a:r>
            <a:endParaRPr lang="en-US" sz="3200" dirty="0"/>
          </a:p>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7600" y="4330700"/>
            <a:ext cx="1676400" cy="2514600"/>
          </a:xfrm>
          <a:prstGeom prst="rect">
            <a:avLst/>
          </a:prstGeom>
        </p:spPr>
      </p:pic>
      <p:pic>
        <p:nvPicPr>
          <p:cNvPr id="9" name="Picture 8"/>
          <p:cNvPicPr>
            <a:picLocks noChangeAspect="1"/>
          </p:cNvPicPr>
          <p:nvPr/>
        </p:nvPicPr>
        <p:blipFill>
          <a:blip r:embed="rId6"/>
          <a:stretch>
            <a:fillRect/>
          </a:stretch>
        </p:blipFill>
        <p:spPr>
          <a:xfrm>
            <a:off x="7448986" y="557763"/>
            <a:ext cx="1835547" cy="1879600"/>
          </a:xfrm>
          <a:prstGeom prst="rect">
            <a:avLst/>
          </a:prstGeom>
        </p:spPr>
      </p:pic>
      <p:pic>
        <p:nvPicPr>
          <p:cNvPr id="10" name="Picture 9"/>
          <p:cNvPicPr>
            <a:picLocks noChangeAspect="1"/>
          </p:cNvPicPr>
          <p:nvPr/>
        </p:nvPicPr>
        <p:blipFill>
          <a:blip r:embed="rId7"/>
          <a:stretch>
            <a:fillRect/>
          </a:stretch>
        </p:blipFill>
        <p:spPr>
          <a:xfrm>
            <a:off x="6172200" y="3065158"/>
            <a:ext cx="1428934" cy="1428934"/>
          </a:xfrm>
          <a:prstGeom prst="rect">
            <a:avLst/>
          </a:prstGeom>
        </p:spPr>
      </p:pic>
    </p:spTree>
    <p:extLst>
      <p:ext uri="{BB962C8B-B14F-4D97-AF65-F5344CB8AC3E}">
        <p14:creationId xmlns:p14="http://schemas.microsoft.com/office/powerpoint/2010/main" val="1002363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856396"/>
          </a:xfrm>
        </p:spPr>
        <p:txBody>
          <a:bodyPr/>
          <a:lstStyle/>
          <a:p>
            <a:r>
              <a:rPr lang="en-US" dirty="0"/>
              <a:t>Conclusion</a:t>
            </a:r>
          </a:p>
        </p:txBody>
      </p:sp>
      <p:sp>
        <p:nvSpPr>
          <p:cNvPr id="3" name="Content Placeholder 2"/>
          <p:cNvSpPr>
            <a:spLocks noGrp="1"/>
          </p:cNvSpPr>
          <p:nvPr>
            <p:ph idx="1"/>
          </p:nvPr>
        </p:nvSpPr>
        <p:spPr>
          <a:xfrm>
            <a:off x="822959" y="1524000"/>
            <a:ext cx="8016241" cy="5257800"/>
          </a:xfrm>
        </p:spPr>
        <p:txBody>
          <a:bodyPr>
            <a:normAutofit/>
          </a:bodyPr>
          <a:lstStyle/>
          <a:p>
            <a:r>
              <a:rPr lang="en-US" sz="2600" b="1" dirty="0" err="1" smtClean="0"/>
              <a:t>Embeddings</a:t>
            </a:r>
            <a:r>
              <a:rPr lang="en-US" sz="2600" dirty="0" smtClean="0"/>
              <a:t> </a:t>
            </a:r>
            <a:r>
              <a:rPr lang="en-US" sz="2600" dirty="0"/>
              <a:t>= vector models of meaning</a:t>
            </a:r>
          </a:p>
          <a:p>
            <a:pPr lvl="1"/>
            <a:r>
              <a:rPr lang="en-US" sz="2400" dirty="0"/>
              <a:t>More fine-grained than just a string or index</a:t>
            </a:r>
          </a:p>
          <a:p>
            <a:pPr lvl="1"/>
            <a:r>
              <a:rPr lang="en-US" sz="2400" dirty="0"/>
              <a:t>Especially good at modeling similarity/analogy</a:t>
            </a:r>
          </a:p>
          <a:p>
            <a:pPr lvl="2"/>
            <a:r>
              <a:rPr lang="en-US" sz="2000"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a:t>)</a:t>
            </a:r>
          </a:p>
          <a:p>
            <a:pPr lvl="1"/>
            <a:r>
              <a:rPr lang="en-US" sz="2400" dirty="0"/>
              <a:t>Useful in </a:t>
            </a:r>
            <a:r>
              <a:rPr lang="en-US" sz="2400" dirty="0" smtClean="0"/>
              <a:t>practice </a:t>
            </a:r>
            <a:r>
              <a:rPr lang="en-US" sz="2400" dirty="0"/>
              <a:t>but know they encode cultural stereotypes</a:t>
            </a:r>
          </a:p>
        </p:txBody>
      </p:sp>
    </p:spTree>
    <p:extLst>
      <p:ext uri="{BB962C8B-B14F-4D97-AF65-F5344CB8AC3E}">
        <p14:creationId xmlns:p14="http://schemas.microsoft.com/office/powerpoint/2010/main" val="19257904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1084996"/>
          </a:xfrm>
        </p:spPr>
        <p:txBody>
          <a:bodyPr/>
          <a:lstStyle/>
          <a:p>
            <a:r>
              <a:rPr lang="en-US" b="0" dirty="0"/>
              <a:t>Word2vec</a:t>
            </a:r>
          </a:p>
        </p:txBody>
      </p:sp>
      <p:sp>
        <p:nvSpPr>
          <p:cNvPr id="3" name="Content Placeholder 2"/>
          <p:cNvSpPr>
            <a:spLocks noGrp="1"/>
          </p:cNvSpPr>
          <p:nvPr>
            <p:ph idx="1"/>
          </p:nvPr>
        </p:nvSpPr>
        <p:spPr>
          <a:xfrm>
            <a:off x="822959" y="1845734"/>
            <a:ext cx="8168641" cy="4555066"/>
          </a:xfrm>
        </p:spPr>
        <p:txBody>
          <a:bodyPr>
            <a:normAutofit/>
          </a:bodyPr>
          <a:lstStyle/>
          <a:p>
            <a:r>
              <a:rPr lang="en-US" sz="4400" dirty="0"/>
              <a:t>Popular embedding method</a:t>
            </a:r>
          </a:p>
          <a:p>
            <a:r>
              <a:rPr lang="en-US" sz="4400" dirty="0"/>
              <a:t>Very fast to train</a:t>
            </a:r>
          </a:p>
          <a:p>
            <a:r>
              <a:rPr lang="en-US" sz="4400" dirty="0"/>
              <a:t>Code available on the web</a:t>
            </a:r>
          </a:p>
          <a:p>
            <a:r>
              <a:rPr lang="en-US" sz="4400" dirty="0"/>
              <a:t>Idea: </a:t>
            </a:r>
            <a:r>
              <a:rPr lang="en-US" sz="4400" b="1" dirty="0"/>
              <a:t>predict</a:t>
            </a:r>
            <a:r>
              <a:rPr lang="en-US" sz="4400" dirty="0"/>
              <a:t> rather than </a:t>
            </a:r>
            <a:r>
              <a:rPr lang="en-US" sz="4400" b="1" dirty="0"/>
              <a:t>count </a:t>
            </a:r>
          </a:p>
        </p:txBody>
      </p:sp>
    </p:spTree>
    <p:extLst>
      <p:ext uri="{BB962C8B-B14F-4D97-AF65-F5344CB8AC3E}">
        <p14:creationId xmlns:p14="http://schemas.microsoft.com/office/powerpoint/2010/main" val="1887384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1237396"/>
          </a:xfrm>
        </p:spPr>
        <p:txBody>
          <a:bodyPr/>
          <a:lstStyle/>
          <a:p>
            <a:r>
              <a:rPr lang="en-US" dirty="0"/>
              <a:t>Word2vec</a:t>
            </a:r>
          </a:p>
        </p:txBody>
      </p:sp>
      <p:sp>
        <p:nvSpPr>
          <p:cNvPr id="3" name="Content Placeholder 2"/>
          <p:cNvSpPr>
            <a:spLocks noGrp="1"/>
          </p:cNvSpPr>
          <p:nvPr>
            <p:ph idx="1"/>
          </p:nvPr>
        </p:nvSpPr>
        <p:spPr>
          <a:xfrm>
            <a:off x="822959" y="1845734"/>
            <a:ext cx="8016241" cy="5012266"/>
          </a:xfrm>
        </p:spPr>
        <p:txBody>
          <a:bodyPr>
            <a:normAutofit lnSpcReduction="10000"/>
          </a:bodyPr>
          <a:lstStyle/>
          <a:p>
            <a:pPr lvl="1"/>
            <a:r>
              <a:rPr lang="en-US" sz="4000" dirty="0"/>
              <a:t>Instead of </a:t>
            </a:r>
            <a:r>
              <a:rPr lang="en-US" sz="4000" b="1" dirty="0"/>
              <a:t>counting</a:t>
            </a:r>
            <a:r>
              <a:rPr lang="en-US" sz="4000" dirty="0"/>
              <a:t> how often each word </a:t>
            </a:r>
            <a:r>
              <a:rPr lang="en-US" sz="4000" i="1" dirty="0"/>
              <a:t>w</a:t>
            </a:r>
            <a:r>
              <a:rPr lang="en-US" sz="4000" dirty="0"/>
              <a:t> occurs near "</a:t>
            </a:r>
            <a:r>
              <a:rPr lang="en-US" sz="4000" i="1" dirty="0"/>
              <a:t>apricot"</a:t>
            </a:r>
          </a:p>
          <a:p>
            <a:pPr lvl="1"/>
            <a:r>
              <a:rPr lang="en-US" sz="4000" dirty="0"/>
              <a:t>Train a classifier on a binary </a:t>
            </a:r>
            <a:r>
              <a:rPr lang="en-US" sz="4000" b="1" dirty="0"/>
              <a:t>prediction</a:t>
            </a:r>
            <a:r>
              <a:rPr lang="en-US" sz="4000" dirty="0"/>
              <a:t> task:</a:t>
            </a:r>
          </a:p>
          <a:p>
            <a:pPr lvl="2"/>
            <a:r>
              <a:rPr lang="en-US" sz="3200" dirty="0"/>
              <a:t>Is </a:t>
            </a:r>
            <a:r>
              <a:rPr lang="en-US" sz="3200" i="1" dirty="0"/>
              <a:t>w </a:t>
            </a:r>
            <a:r>
              <a:rPr lang="en-US" sz="3200" dirty="0"/>
              <a:t>likely to show up near "</a:t>
            </a:r>
            <a:r>
              <a:rPr lang="en-US" sz="3200" i="1" dirty="0"/>
              <a:t>apricot"</a:t>
            </a:r>
            <a:r>
              <a:rPr lang="en-US" sz="3200" dirty="0"/>
              <a:t>?</a:t>
            </a:r>
          </a:p>
          <a:p>
            <a:pPr lvl="1"/>
            <a:endParaRPr lang="en-US" sz="3600" dirty="0"/>
          </a:p>
          <a:p>
            <a:pPr lvl="1"/>
            <a:r>
              <a:rPr lang="en-US" sz="3600" dirty="0"/>
              <a:t>We don’t actually care about this task</a:t>
            </a:r>
          </a:p>
          <a:p>
            <a:pPr lvl="2"/>
            <a:r>
              <a:rPr lang="en-US" sz="3200" dirty="0"/>
              <a:t>But we'll take the learned classifier weights as the word </a:t>
            </a:r>
            <a:r>
              <a:rPr lang="en-US" sz="3200" dirty="0" err="1"/>
              <a:t>embeddings</a:t>
            </a:r>
            <a:endParaRPr lang="en-US" sz="3200" dirty="0"/>
          </a:p>
          <a:p>
            <a:endParaRPr lang="en-US" dirty="0"/>
          </a:p>
        </p:txBody>
      </p:sp>
    </p:spTree>
    <p:extLst>
      <p:ext uri="{BB962C8B-B14F-4D97-AF65-F5344CB8AC3E}">
        <p14:creationId xmlns:p14="http://schemas.microsoft.com/office/powerpoint/2010/main" val="7138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940472-79BA-A447-9ECC-EDE5274BBB10}"/>
              </a:ext>
            </a:extLst>
          </p:cNvPr>
          <p:cNvSpPr>
            <a:spLocks noGrp="1"/>
          </p:cNvSpPr>
          <p:nvPr>
            <p:ph type="title"/>
          </p:nvPr>
        </p:nvSpPr>
        <p:spPr>
          <a:xfrm>
            <a:off x="533400" y="760738"/>
            <a:ext cx="7819789" cy="610862"/>
          </a:xfrm>
        </p:spPr>
        <p:txBody>
          <a:bodyPr>
            <a:normAutofit fontScale="90000"/>
          </a:bodyPr>
          <a:lstStyle/>
          <a:p>
            <a:r>
              <a:rPr lang="en-US" dirty="0"/>
              <a:t>Brilliant insight: Use running text as implicitly supervised training data!</a:t>
            </a:r>
          </a:p>
        </p:txBody>
      </p:sp>
      <p:sp>
        <p:nvSpPr>
          <p:cNvPr id="3" name="Content Placeholder 2">
            <a:extLst>
              <a:ext uri="{FF2B5EF4-FFF2-40B4-BE49-F238E27FC236}">
                <a16:creationId xmlns="" xmlns:a16="http://schemas.microsoft.com/office/drawing/2014/main" id="{853E27B6-F21E-174C-B5D3-2D10632EC8BE}"/>
              </a:ext>
            </a:extLst>
          </p:cNvPr>
          <p:cNvSpPr>
            <a:spLocks noGrp="1"/>
          </p:cNvSpPr>
          <p:nvPr>
            <p:ph idx="1"/>
          </p:nvPr>
        </p:nvSpPr>
        <p:spPr>
          <a:xfrm>
            <a:off x="822959" y="1845734"/>
            <a:ext cx="7543801" cy="4402666"/>
          </a:xfrm>
        </p:spPr>
        <p:txBody>
          <a:bodyPr>
            <a:normAutofit lnSpcReduction="10000"/>
          </a:bodyPr>
          <a:lstStyle/>
          <a:p>
            <a:pPr marL="460375" indent="-287338">
              <a:buFont typeface="Arial" panose="020B0604020202020204" pitchFamily="34" charset="0"/>
              <a:buChar char="•"/>
            </a:pPr>
            <a:r>
              <a:rPr lang="en-US" sz="3200" dirty="0"/>
              <a:t>A word </a:t>
            </a:r>
            <a:r>
              <a:rPr lang="en-US" sz="3200" i="1" dirty="0"/>
              <a:t>s </a:t>
            </a:r>
            <a:r>
              <a:rPr lang="en-US" sz="3200" dirty="0"/>
              <a:t>near </a:t>
            </a:r>
            <a:r>
              <a:rPr lang="en-US" sz="3200" i="1" dirty="0"/>
              <a:t>apricot </a:t>
            </a:r>
          </a:p>
          <a:p>
            <a:pPr marL="752983" lvl="1" indent="-287338">
              <a:buFont typeface="Arial" panose="020B0604020202020204" pitchFamily="34" charset="0"/>
              <a:buChar char="•"/>
            </a:pPr>
            <a:r>
              <a:rPr lang="en-US" sz="3000" dirty="0"/>
              <a:t>Acts as gold ‘correct answer’ to the question </a:t>
            </a:r>
          </a:p>
          <a:p>
            <a:pPr marL="752983" lvl="1" indent="-287338">
              <a:buFont typeface="Arial" panose="020B0604020202020204" pitchFamily="34" charset="0"/>
              <a:buChar char="•"/>
            </a:pPr>
            <a:r>
              <a:rPr lang="en-US" sz="3000" dirty="0"/>
              <a:t>“Is word </a:t>
            </a:r>
            <a:r>
              <a:rPr lang="en-US" sz="3000" i="1" dirty="0"/>
              <a:t>w </a:t>
            </a:r>
            <a:r>
              <a:rPr lang="en-US" sz="3000" dirty="0"/>
              <a:t>likely to show up near </a:t>
            </a:r>
            <a:r>
              <a:rPr lang="en-US" sz="3000" i="1" dirty="0"/>
              <a:t>apricot</a:t>
            </a:r>
            <a:r>
              <a:rPr lang="en-US" sz="3000" dirty="0"/>
              <a:t>?” </a:t>
            </a:r>
          </a:p>
          <a:p>
            <a:pPr marL="460375" indent="-287338">
              <a:buFont typeface="Arial" panose="020B0604020202020204" pitchFamily="34" charset="0"/>
              <a:buChar char="•"/>
            </a:pPr>
            <a:r>
              <a:rPr lang="en-US" sz="3200" dirty="0"/>
              <a:t>No need for hand-labeled supervision</a:t>
            </a:r>
          </a:p>
          <a:p>
            <a:pPr marL="460375" indent="-287338">
              <a:buFont typeface="Arial" panose="020B0604020202020204" pitchFamily="34" charset="0"/>
              <a:buChar char="•"/>
            </a:pPr>
            <a:r>
              <a:rPr lang="en-US" sz="3200" dirty="0"/>
              <a:t>The idea comes from </a:t>
            </a:r>
            <a:r>
              <a:rPr lang="en-US" sz="3200" b="1" dirty="0"/>
              <a:t>neural language modeling </a:t>
            </a:r>
          </a:p>
          <a:p>
            <a:pPr marL="752983" lvl="1" indent="-287338">
              <a:buFont typeface="Arial" panose="020B0604020202020204" pitchFamily="34" charset="0"/>
              <a:buChar char="•"/>
            </a:pPr>
            <a:r>
              <a:rPr lang="en-US" sz="3200" dirty="0" err="1"/>
              <a:t>Bengio</a:t>
            </a:r>
            <a:r>
              <a:rPr lang="en-US" sz="3200" dirty="0"/>
              <a:t> et al. (2003)</a:t>
            </a:r>
          </a:p>
          <a:p>
            <a:pPr marL="752983" lvl="1" indent="-287338">
              <a:buFont typeface="Arial" panose="020B0604020202020204" pitchFamily="34" charset="0"/>
              <a:buChar char="•"/>
            </a:pPr>
            <a:r>
              <a:rPr lang="en-US" sz="3200" dirty="0" err="1"/>
              <a:t>Collobert</a:t>
            </a:r>
            <a:r>
              <a:rPr lang="en-US" sz="3200" dirty="0"/>
              <a:t> et al. (2011) </a:t>
            </a:r>
          </a:p>
          <a:p>
            <a:pPr marL="752983" lvl="1" indent="-287338">
              <a:buFont typeface="Arial" panose="020B0604020202020204" pitchFamily="34" charset="0"/>
              <a:buChar char="•"/>
            </a:pPr>
            <a:endParaRPr lang="en-US" sz="3000" b="1" dirty="0"/>
          </a:p>
          <a:p>
            <a:endParaRPr lang="en-US" dirty="0"/>
          </a:p>
        </p:txBody>
      </p:sp>
    </p:spTree>
    <p:extLst>
      <p:ext uri="{BB962C8B-B14F-4D97-AF65-F5344CB8AC3E}">
        <p14:creationId xmlns:p14="http://schemas.microsoft.com/office/powerpoint/2010/main" val="172030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Word2Vec: </a:t>
            </a:r>
            <a:r>
              <a:rPr lang="en-US" b="1" dirty="0"/>
              <a:t>Skip-Gram</a:t>
            </a:r>
            <a:r>
              <a:rPr lang="en-US" b="0" dirty="0"/>
              <a:t> Task</a:t>
            </a:r>
          </a:p>
        </p:txBody>
      </p:sp>
      <p:sp>
        <p:nvSpPr>
          <p:cNvPr id="3" name="Content Placeholder 2"/>
          <p:cNvSpPr>
            <a:spLocks noGrp="1"/>
          </p:cNvSpPr>
          <p:nvPr>
            <p:ph idx="1"/>
          </p:nvPr>
        </p:nvSpPr>
        <p:spPr>
          <a:xfrm>
            <a:off x="381000" y="2286000"/>
            <a:ext cx="8229600" cy="4114800"/>
          </a:xfrm>
        </p:spPr>
        <p:txBody>
          <a:bodyPr>
            <a:noAutofit/>
          </a:bodyPr>
          <a:lstStyle/>
          <a:p>
            <a:r>
              <a:rPr lang="en-US" sz="2800" dirty="0"/>
              <a:t>Word2vec provides a variety of options. Let's do</a:t>
            </a:r>
          </a:p>
          <a:p>
            <a:pPr lvl="1"/>
            <a:r>
              <a:rPr lang="en-US" sz="2600" dirty="0"/>
              <a:t> "skip-gram with negative sampling" (SGNS)</a:t>
            </a:r>
          </a:p>
        </p:txBody>
      </p:sp>
    </p:spTree>
    <p:extLst>
      <p:ext uri="{BB962C8B-B14F-4D97-AF65-F5344CB8AC3E}">
        <p14:creationId xmlns:p14="http://schemas.microsoft.com/office/powerpoint/2010/main" val="79484593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35443</TotalTime>
  <Words>4709</Words>
  <Application>Microsoft Macintosh PowerPoint</Application>
  <PresentationFormat>On-screen Show (4:3)</PresentationFormat>
  <Paragraphs>387</Paragraphs>
  <Slides>50</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Calibri</vt:lpstr>
      <vt:lpstr>Calibri Light</vt:lpstr>
      <vt:lpstr>Cambria Math</vt:lpstr>
      <vt:lpstr>Helvetica Light</vt:lpstr>
      <vt:lpstr>Mangal</vt:lpstr>
      <vt:lpstr>Times</vt:lpstr>
      <vt:lpstr>Arial</vt:lpstr>
      <vt:lpstr>Retrospect</vt:lpstr>
      <vt:lpstr>PowerPoint Presentation</vt:lpstr>
      <vt:lpstr>Tf-idf and PPMI are  sparse representations</vt:lpstr>
      <vt:lpstr>Alternative: dense vectors</vt:lpstr>
      <vt:lpstr>Sparse versus dense vectors</vt:lpstr>
      <vt:lpstr>Dense embeddings you can download!</vt:lpstr>
      <vt:lpstr>Word2vec</vt:lpstr>
      <vt:lpstr>Word2vec</vt:lpstr>
      <vt:lpstr>Brilliant insight: Use running text as implicitly supervised training data!</vt:lpstr>
      <vt:lpstr>Word2Vec: Skip-Gram Task</vt:lpstr>
      <vt:lpstr>Skip-gram algorithm</vt:lpstr>
      <vt:lpstr>Skip-Gram Training Data</vt:lpstr>
      <vt:lpstr>Skip-Gram Goal</vt:lpstr>
      <vt:lpstr>How to compute p(+|t,c)?</vt:lpstr>
      <vt:lpstr>Turning dot product into a probability</vt:lpstr>
      <vt:lpstr>Turning dot product into a probability</vt:lpstr>
      <vt:lpstr>For all the context words:</vt:lpstr>
      <vt:lpstr>Popping back up</vt:lpstr>
      <vt:lpstr>Skip-Gram Training Data</vt:lpstr>
      <vt:lpstr>Skip-Gram Training</vt:lpstr>
      <vt:lpstr>Skip-Gram Training</vt:lpstr>
      <vt:lpstr>Choosing noise words</vt:lpstr>
      <vt:lpstr>Setup</vt:lpstr>
      <vt:lpstr>Learning the classifier</vt:lpstr>
      <vt:lpstr>Objective Criteria</vt:lpstr>
      <vt:lpstr>Focusing on one target word t:</vt:lpstr>
      <vt:lpstr>PowerPoint Presentation</vt:lpstr>
      <vt:lpstr>Train using gradient descent</vt:lpstr>
      <vt:lpstr>Summary: How to learn word2vec (skip-gram) embeddings</vt:lpstr>
      <vt:lpstr>Evaluating embeddings</vt:lpstr>
      <vt:lpstr>Intrinsic evalation</vt:lpstr>
      <vt:lpstr>Compute correlation</vt:lpstr>
      <vt:lpstr>Properties of embeddings</vt:lpstr>
      <vt:lpstr>Analogy: Embeddings capture relational meaning!</vt:lpstr>
      <vt:lpstr>PowerPoint Presentation</vt:lpstr>
      <vt:lpstr>PowerPoint Presentation</vt:lpstr>
      <vt:lpstr>Embeddings can help study word history!</vt:lpstr>
      <vt:lpstr>Diachronic word embeddings for studying language change!</vt:lpstr>
      <vt:lpstr>Visualizing changes</vt:lpstr>
      <vt:lpstr>Visualizing changes</vt:lpstr>
      <vt:lpstr>The evolution of sentiment words</vt:lpstr>
      <vt:lpstr>Embeddings and bias</vt:lpstr>
      <vt:lpstr>Embeddings reflect cultural bias</vt:lpstr>
      <vt:lpstr>Embeddings reflect cultural bias</vt:lpstr>
      <vt:lpstr>Directions</vt:lpstr>
      <vt:lpstr>Embeddings as a window onto history</vt:lpstr>
      <vt:lpstr>History of biased framings of women</vt:lpstr>
      <vt:lpstr>Embeddings reflect ethnic stereotypes over time</vt:lpstr>
      <vt:lpstr>Change in linguistic framing 1910-1990</vt:lpstr>
      <vt:lpstr>Changes in framing: adjectives associated with Chinese</vt:lpstr>
      <vt:lpstr>Conclusion</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1699</cp:revision>
  <cp:lastPrinted>2019-02-11T16:20:53Z</cp:lastPrinted>
  <dcterms:created xsi:type="dcterms:W3CDTF">2009-06-12T17:14:38Z</dcterms:created>
  <dcterms:modified xsi:type="dcterms:W3CDTF">2019-02-13T17:04:19Z</dcterms:modified>
</cp:coreProperties>
</file>